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2" r:id="rId3"/>
    <p:sldId id="273" r:id="rId4"/>
    <p:sldId id="263" r:id="rId5"/>
    <p:sldId id="279" r:id="rId6"/>
    <p:sldId id="292" r:id="rId7"/>
    <p:sldId id="293" r:id="rId8"/>
    <p:sldId id="294" r:id="rId9"/>
    <p:sldId id="295" r:id="rId10"/>
    <p:sldId id="268" r:id="rId11"/>
    <p:sldId id="271" r:id="rId12"/>
    <p:sldId id="291" r:id="rId13"/>
    <p:sldId id="290" r:id="rId14"/>
    <p:sldId id="276" r:id="rId15"/>
    <p:sldId id="289" r:id="rId16"/>
    <p:sldId id="277" r:id="rId17"/>
    <p:sldId id="283" r:id="rId18"/>
    <p:sldId id="284" r:id="rId19"/>
    <p:sldId id="286" r:id="rId20"/>
    <p:sldId id="287" r:id="rId21"/>
    <p:sldId id="275" r:id="rId22"/>
    <p:sldId id="288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9900"/>
    <a:srgbClr val="FA5D06"/>
    <a:srgbClr val="FC8604"/>
    <a:srgbClr val="0066FF"/>
    <a:srgbClr val="FF3300"/>
    <a:srgbClr val="0000FF"/>
    <a:srgbClr val="FFFF00"/>
    <a:srgbClr val="FCA904"/>
    <a:srgbClr val="EBE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FFF00">
                <a:alpha val="51000"/>
              </a:srgbClr>
            </a:gs>
            <a:gs pos="59000">
              <a:srgbClr val="FF9900">
                <a:alpha val="87000"/>
              </a:srgbClr>
            </a:gs>
            <a:gs pos="88000">
              <a:srgbClr val="FF3300">
                <a:alpha val="73000"/>
              </a:srgbClr>
            </a:gs>
            <a:gs pos="8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amtec.com/" TargetMode="External"/><Relationship Id="rId13" Type="http://schemas.openxmlformats.org/officeDocument/2006/relationships/image" Target="../media/image74.jpeg"/><Relationship Id="rId18" Type="http://schemas.openxmlformats.org/officeDocument/2006/relationships/image" Target="../media/image77.png"/><Relationship Id="rId3" Type="http://schemas.openxmlformats.org/officeDocument/2006/relationships/image" Target="../media/image67.png"/><Relationship Id="rId21" Type="http://schemas.openxmlformats.org/officeDocument/2006/relationships/image" Target="../media/image79.png"/><Relationship Id="rId7" Type="http://schemas.openxmlformats.org/officeDocument/2006/relationships/image" Target="../media/image70.png"/><Relationship Id="rId12" Type="http://schemas.openxmlformats.org/officeDocument/2006/relationships/hyperlink" Target="http://www.buffalo-tech.com.tw/index.php" TargetMode="External"/><Relationship Id="rId17" Type="http://schemas.openxmlformats.org/officeDocument/2006/relationships/image" Target="../media/image76.jpeg"/><Relationship Id="rId2" Type="http://schemas.openxmlformats.org/officeDocument/2006/relationships/image" Target="../media/image66.png"/><Relationship Id="rId16" Type="http://schemas.openxmlformats.org/officeDocument/2006/relationships/hyperlink" Target="http://www.polycom.ca/index.html" TargetMode="External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3.jpeg"/><Relationship Id="rId5" Type="http://schemas.openxmlformats.org/officeDocument/2006/relationships/hyperlink" Target="http://www.dlinktw.com.tw/default.asp" TargetMode="External"/><Relationship Id="rId15" Type="http://schemas.openxmlformats.org/officeDocument/2006/relationships/image" Target="../media/image75.jpeg"/><Relationship Id="rId10" Type="http://schemas.openxmlformats.org/officeDocument/2006/relationships/image" Target="../media/image72.png"/><Relationship Id="rId19" Type="http://schemas.openxmlformats.org/officeDocument/2006/relationships/hyperlink" Target="http://www.data-jce.com/Article.aspx?id=79&amp;pid=71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1.jpeg"/><Relationship Id="rId14" Type="http://schemas.openxmlformats.org/officeDocument/2006/relationships/hyperlink" Target="http://www.polycom.com/" TargetMode="External"/><Relationship Id="rId2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kj.com.tw/" TargetMode="External"/><Relationship Id="rId2" Type="http://schemas.openxmlformats.org/officeDocument/2006/relationships/hyperlink" Target="mailto:allenkj.yeh@msa.hinet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8.jpeg"/><Relationship Id="rId7" Type="http://schemas.openxmlformats.org/officeDocument/2006/relationships/image" Target="../media/image3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6552728" cy="1152128"/>
          </a:xfrm>
        </p:spPr>
        <p:txBody>
          <a:bodyPr>
            <a:normAutofit/>
          </a:bodyPr>
          <a:lstStyle/>
          <a:p>
            <a:r>
              <a:rPr lang="en-US" altLang="zh-TW" sz="2800" u="sng" dirty="0" smtClean="0"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t>ALLEN CREATIONS CORP.</a:t>
            </a:r>
            <a:endParaRPr lang="zh-TW" altLang="en-US" sz="2800" u="sng" dirty="0"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224136"/>
          </a:xfrm>
        </p:spPr>
        <p:txBody>
          <a:bodyPr>
            <a:normAutofit/>
          </a:bodyPr>
          <a:lstStyle/>
          <a:p>
            <a:r>
              <a:rPr lang="en-US" altLang="zh-TW" sz="44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Company Profile</a:t>
            </a:r>
            <a:endParaRPr lang="zh-TW" altLang="en-US" sz="4400" b="1" i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884368" y="6519446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APR. 2015</a:t>
            </a:r>
            <a:endParaRPr lang="zh-TW" altLang="en-US" sz="16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ropbox\To Raven\Allen 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1800200" cy="923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4104456" cy="792087"/>
          </a:xfrm>
        </p:spPr>
        <p:txBody>
          <a:bodyPr>
            <a:no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Manufacturing Facilities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8" name="Picture 12" descr="未命名 -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" y="1724025"/>
            <a:ext cx="5405438" cy="426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0152" y="2060848"/>
            <a:ext cx="3024336" cy="954088"/>
          </a:xfrm>
          <a:prstGeom prst="rect">
            <a:avLst/>
          </a:prstGeom>
          <a:noFill/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Su-Zhou Factory</a:t>
            </a:r>
            <a:endParaRPr lang="en-US" altLang="zh-TW" b="1" dirty="0">
              <a:solidFill>
                <a:srgbClr val="2A3818"/>
              </a:solidFill>
              <a:latin typeface="Verdana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r>
              <a:rPr lang="en-US" altLang="zh-TW" dirty="0" smtClean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Factory </a:t>
            </a:r>
            <a:endParaRPr lang="en-US" altLang="zh-TW" dirty="0">
              <a:solidFill>
                <a:srgbClr val="2A3818"/>
              </a:solidFill>
              <a:latin typeface="Verdana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r>
              <a:rPr lang="en-US" altLang="zh-TW" dirty="0" smtClean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(Since </a:t>
            </a:r>
            <a:r>
              <a:rPr lang="en-US" altLang="zh-TW" dirty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2006, Su-Zhou)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940152" y="4725144"/>
            <a:ext cx="3024336" cy="923330"/>
          </a:xfrm>
          <a:prstGeom prst="rect">
            <a:avLst/>
          </a:prstGeom>
          <a:noFill/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Shen-Zhen Factory</a:t>
            </a:r>
          </a:p>
          <a:p>
            <a:pPr eaLnBrk="0" hangingPunct="0">
              <a:defRPr/>
            </a:pPr>
            <a:r>
              <a:rPr lang="en-US" altLang="zh-TW" dirty="0" smtClean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Factory</a:t>
            </a:r>
          </a:p>
          <a:p>
            <a:pPr eaLnBrk="0" hangingPunct="0">
              <a:defRPr/>
            </a:pPr>
            <a:r>
              <a:rPr lang="en-US" altLang="zh-TW" dirty="0" smtClean="0">
                <a:solidFill>
                  <a:srgbClr val="2A3818"/>
                </a:solidFill>
                <a:latin typeface="Verdana" pitchFamily="34" charset="0"/>
                <a:ea typeface="新細明體" pitchFamily="18" charset="-120"/>
              </a:rPr>
              <a:t>(Since 1992,Shen-Zhen)</a:t>
            </a:r>
            <a:endParaRPr lang="en-US" altLang="zh-TW" dirty="0">
              <a:solidFill>
                <a:srgbClr val="2A3818"/>
              </a:solidFill>
              <a:latin typeface="Verdana" pitchFamily="34" charset="0"/>
              <a:ea typeface="新細明體" pitchFamily="18" charset="-120"/>
            </a:endParaRPr>
          </a:p>
        </p:txBody>
      </p:sp>
      <p:cxnSp>
        <p:nvCxnSpPr>
          <p:cNvPr id="17" name="直線單箭頭接點 16"/>
          <p:cNvCxnSpPr>
            <a:endCxn id="12" idx="1"/>
          </p:cNvCxnSpPr>
          <p:nvPr/>
        </p:nvCxnSpPr>
        <p:spPr>
          <a:xfrm flipV="1">
            <a:off x="3203848" y="2537892"/>
            <a:ext cx="2736304" cy="13951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40152" y="3356992"/>
            <a:ext cx="3024336" cy="954087"/>
          </a:xfrm>
          <a:prstGeom prst="rect">
            <a:avLst/>
          </a:prstGeom>
          <a:noFill/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Verdana" pitchFamily="34" charset="0"/>
                <a:ea typeface="新細明體" pitchFamily="18" charset="-120"/>
              </a:rPr>
              <a:t>Dong-Guan Factory</a:t>
            </a:r>
            <a:endParaRPr lang="en-US" altLang="zh-TW" b="1" dirty="0">
              <a:latin typeface="Verdana" pitchFamily="34" charset="0"/>
              <a:ea typeface="新細明體" pitchFamily="18" charset="-120"/>
            </a:endParaRPr>
          </a:p>
          <a:p>
            <a:pPr eaLnBrk="0" hangingPunct="0">
              <a:defRPr/>
            </a:pPr>
            <a:r>
              <a:rPr lang="en-US" altLang="zh-TW" dirty="0" smtClean="0">
                <a:latin typeface="Verdana" pitchFamily="34" charset="0"/>
                <a:ea typeface="新細明體" pitchFamily="18" charset="-120"/>
              </a:rPr>
              <a:t>China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Office &amp; Factory</a:t>
            </a:r>
          </a:p>
          <a:p>
            <a:pPr eaLnBrk="0" hangingPunct="0">
              <a:defRPr/>
            </a:pPr>
            <a:r>
              <a:rPr lang="en-US" altLang="zh-TW" dirty="0" smtClean="0">
                <a:latin typeface="Verdana" pitchFamily="34" charset="0"/>
                <a:ea typeface="新細明體" pitchFamily="18" charset="-120"/>
              </a:rPr>
              <a:t>(Since 19, Dong-Guan)</a:t>
            </a:r>
            <a:endParaRPr lang="en-US" altLang="zh-TW" dirty="0">
              <a:latin typeface="Verdana" pitchFamily="34" charset="0"/>
              <a:ea typeface="新細明體" pitchFamily="18" charset="-120"/>
            </a:endParaRPr>
          </a:p>
        </p:txBody>
      </p:sp>
      <p:cxnSp>
        <p:nvCxnSpPr>
          <p:cNvPr id="25" name="直線單箭頭接點 24"/>
          <p:cNvCxnSpPr>
            <a:endCxn id="13" idx="1"/>
          </p:cNvCxnSpPr>
          <p:nvPr/>
        </p:nvCxnSpPr>
        <p:spPr>
          <a:xfrm>
            <a:off x="2627784" y="5013176"/>
            <a:ext cx="3312368" cy="1736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21" idx="1"/>
          </p:cNvCxnSpPr>
          <p:nvPr/>
        </p:nvCxnSpPr>
        <p:spPr>
          <a:xfrm flipV="1">
            <a:off x="2627784" y="3834036"/>
            <a:ext cx="3312368" cy="1107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F:\Dropbox\To Raven\Allen 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446449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Manufacturing Equipments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oup 81"/>
          <p:cNvGraphicFramePr>
            <a:graphicFrameLocks/>
          </p:cNvGraphicFramePr>
          <p:nvPr/>
        </p:nvGraphicFramePr>
        <p:xfrm>
          <a:off x="3347864" y="1700808"/>
          <a:ext cx="2362200" cy="251232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Shen-Zhen Site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Horizontal injection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Vertical    injection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Pneumatic table 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Handling table 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Employee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Group 82"/>
          <p:cNvGraphicFramePr>
            <a:graphicFrameLocks/>
          </p:cNvGraphicFramePr>
          <p:nvPr/>
        </p:nvGraphicFramePr>
        <p:xfrm>
          <a:off x="6228184" y="1700808"/>
          <a:ext cx="2362200" cy="1715520"/>
        </p:xfrm>
        <a:graphic>
          <a:graphicData uri="http://schemas.openxmlformats.org/drawingml/2006/table">
            <a:tbl>
              <a:tblPr/>
              <a:tblGrid>
                <a:gridCol w="118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Su-Zhou Site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Pneumatic table 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Handling table 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Employee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Group 80"/>
          <p:cNvGraphicFramePr>
            <a:graphicFrameLocks/>
          </p:cNvGraphicFramePr>
          <p:nvPr/>
        </p:nvGraphicFramePr>
        <p:xfrm>
          <a:off x="467544" y="1700808"/>
          <a:ext cx="2362200" cy="3751649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Dong-Guan 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Horizontal injection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Vertical    injection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Grinder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Milling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Drilling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Pneumatic table 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Handling table stamping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Employee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2" descr="F:\Dropbox\To Raven\Allen 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4392488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Production Line Overview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94" y="1772816"/>
            <a:ext cx="26400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26400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DSC0003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919" y="1772816"/>
            <a:ext cx="26400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3" descr="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794" y="3915941"/>
            <a:ext cx="26400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4" descr="CIMG040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915941"/>
            <a:ext cx="26400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5" descr="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1919" y="3915941"/>
            <a:ext cx="26400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Dropbox\To Raven\Allen Mar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4392488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Production Line Overview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8" descr="Img_06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7785" y="3915941"/>
            <a:ext cx="2641600" cy="1981200"/>
          </a:xfrm>
          <a:prstGeom prst="rect">
            <a:avLst/>
          </a:prstGeom>
        </p:spPr>
      </p:pic>
      <p:pic>
        <p:nvPicPr>
          <p:cNvPr id="10" name="Picture 20" descr="Img_06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89910" y="3915941"/>
            <a:ext cx="2641600" cy="1981200"/>
          </a:xfrm>
          <a:prstGeom prst="rect">
            <a:avLst/>
          </a:prstGeom>
        </p:spPr>
      </p:pic>
      <p:pic>
        <p:nvPicPr>
          <p:cNvPr id="12" name="Picture 5" descr="Img_06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89910" y="1772816"/>
            <a:ext cx="2641600" cy="1981200"/>
          </a:xfrm>
          <a:prstGeom prst="rect">
            <a:avLst/>
          </a:prstGeom>
        </p:spPr>
      </p:pic>
      <p:pic>
        <p:nvPicPr>
          <p:cNvPr id="14" name="Picture 8" descr="Img_06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7785" y="1772816"/>
            <a:ext cx="2641600" cy="1981200"/>
          </a:xfrm>
          <a:prstGeom prst="rect">
            <a:avLst/>
          </a:prstGeom>
        </p:spPr>
      </p:pic>
      <p:pic>
        <p:nvPicPr>
          <p:cNvPr id="15" name="Picture 11" descr="Img_06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57810" y="3915941"/>
            <a:ext cx="2663825" cy="1981200"/>
          </a:xfrm>
          <a:prstGeom prst="rect">
            <a:avLst/>
          </a:prstGeom>
        </p:spPr>
      </p:pic>
      <p:pic>
        <p:nvPicPr>
          <p:cNvPr id="19" name="Picture 14" descr="Img_06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203848" y="1772816"/>
            <a:ext cx="2641600" cy="1981200"/>
          </a:xfrm>
          <a:prstGeom prst="rect">
            <a:avLst/>
          </a:prstGeom>
        </p:spPr>
      </p:pic>
      <p:pic>
        <p:nvPicPr>
          <p:cNvPr id="17" name="Picture 2" descr="F:\Dropbox\To Raven\Allen Mar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374441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QC Organization Chart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39552" y="1772816"/>
            <a:ext cx="7488832" cy="3456384"/>
            <a:chOff x="539552" y="1772816"/>
            <a:chExt cx="7488832" cy="3456384"/>
          </a:xfrm>
        </p:grpSpPr>
        <p:sp>
          <p:nvSpPr>
            <p:cNvPr id="10" name="圓角矩形 9"/>
            <p:cNvSpPr/>
            <p:nvPr/>
          </p:nvSpPr>
          <p:spPr>
            <a:xfrm>
              <a:off x="3635896" y="1772816"/>
              <a:ext cx="180020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QC Department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971600" y="3068960"/>
              <a:ext cx="180020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Quality Inspection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539552" y="4653136"/>
              <a:ext cx="792088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IQC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6228184" y="3068960"/>
              <a:ext cx="180020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Quality Control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635896" y="3068960"/>
              <a:ext cx="180020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Document Control Center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2411760" y="4653136"/>
              <a:ext cx="792088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OQC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475656" y="4653136"/>
              <a:ext cx="792088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IPQC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4499992" y="2348880"/>
              <a:ext cx="0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27"/>
            <p:cNvCxnSpPr>
              <a:stCxn id="12" idx="0"/>
              <a:endCxn id="21" idx="0"/>
            </p:cNvCxnSpPr>
            <p:nvPr/>
          </p:nvCxnSpPr>
          <p:spPr>
            <a:xfrm rot="5400000" flipH="1" flipV="1">
              <a:off x="4499992" y="440668"/>
              <a:ext cx="12700" cy="5256584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12" idx="2"/>
              <a:endCxn id="24" idx="0"/>
            </p:cNvCxnSpPr>
            <p:nvPr/>
          </p:nvCxnSpPr>
          <p:spPr>
            <a:xfrm>
              <a:off x="1871700" y="3645024"/>
              <a:ext cx="0" cy="100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接點 41"/>
            <p:cNvCxnSpPr>
              <a:stCxn id="19" idx="0"/>
              <a:endCxn id="23" idx="0"/>
            </p:cNvCxnSpPr>
            <p:nvPr/>
          </p:nvCxnSpPr>
          <p:spPr>
            <a:xfrm rot="5400000" flipH="1" flipV="1">
              <a:off x="1871700" y="3717032"/>
              <a:ext cx="12700" cy="1872208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F:\Dropbox\To Raven\Allen 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6300192" cy="792087"/>
          </a:xfrm>
        </p:spPr>
        <p:txBody>
          <a:bodyPr>
            <a:normAutofit fontScale="90000"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Customer Complaints Handling Procedure 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群組 101"/>
          <p:cNvGrpSpPr/>
          <p:nvPr/>
        </p:nvGrpSpPr>
        <p:grpSpPr>
          <a:xfrm>
            <a:off x="467544" y="1484784"/>
            <a:ext cx="8136904" cy="4752528"/>
            <a:chOff x="467544" y="1484784"/>
            <a:chExt cx="8136904" cy="4752528"/>
          </a:xfrm>
        </p:grpSpPr>
        <p:sp>
          <p:nvSpPr>
            <p:cNvPr id="90" name="圓角矩形圖說文字 89"/>
            <p:cNvSpPr/>
            <p:nvPr/>
          </p:nvSpPr>
          <p:spPr>
            <a:xfrm>
              <a:off x="5436096" y="1484784"/>
              <a:ext cx="3168352" cy="4752528"/>
            </a:xfrm>
            <a:prstGeom prst="wedgeRoundRectCallout">
              <a:avLst>
                <a:gd name="adj1" fmla="val -142598"/>
                <a:gd name="adj2" fmla="val 8765"/>
                <a:gd name="adj3" fmla="val 16667"/>
              </a:avLst>
            </a:prstGeom>
            <a:solidFill>
              <a:schemeClr val="bg1">
                <a:lumMod val="6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39552" y="1700808"/>
              <a:ext cx="1800200" cy="5760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Complaint Received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539552" y="2780928"/>
              <a:ext cx="1800200" cy="5760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Complaint Verified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539552" y="3861048"/>
              <a:ext cx="1800200" cy="5760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Failure Analysis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直線單箭頭接點 21"/>
            <p:cNvCxnSpPr>
              <a:stCxn id="14" idx="2"/>
              <a:endCxn id="18" idx="0"/>
            </p:cNvCxnSpPr>
            <p:nvPr/>
          </p:nvCxnSpPr>
          <p:spPr>
            <a:xfrm>
              <a:off x="1439652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18" idx="2"/>
              <a:endCxn id="19" idx="0"/>
            </p:cNvCxnSpPr>
            <p:nvPr/>
          </p:nvCxnSpPr>
          <p:spPr>
            <a:xfrm>
              <a:off x="1439652" y="335699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>
              <a:stCxn id="19" idx="2"/>
              <a:endCxn id="37" idx="0"/>
            </p:cNvCxnSpPr>
            <p:nvPr/>
          </p:nvCxnSpPr>
          <p:spPr>
            <a:xfrm>
              <a:off x="1439652" y="4437112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流程圖: 決策 36"/>
            <p:cNvSpPr/>
            <p:nvPr/>
          </p:nvSpPr>
          <p:spPr>
            <a:xfrm>
              <a:off x="467544" y="4869160"/>
              <a:ext cx="1944216" cy="864096"/>
            </a:xfrm>
            <a:prstGeom prst="flowChartDecis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Customer Approval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圓角矩形 57"/>
            <p:cNvSpPr/>
            <p:nvPr/>
          </p:nvSpPr>
          <p:spPr>
            <a:xfrm>
              <a:off x="3347864" y="1700808"/>
              <a:ext cx="1800200" cy="5760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700" dirty="0" smtClean="0">
                  <a:solidFill>
                    <a:schemeClr val="tx1"/>
                  </a:solidFill>
                </a:rPr>
                <a:t>Standardize Corrective Action</a:t>
              </a:r>
              <a:endParaRPr lang="zh-TW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9" name="圓角矩形 58"/>
            <p:cNvSpPr/>
            <p:nvPr/>
          </p:nvSpPr>
          <p:spPr>
            <a:xfrm>
              <a:off x="3347864" y="2780928"/>
              <a:ext cx="1800200" cy="5760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Complaint and Corrective Action Documented</a:t>
              </a:r>
              <a:endParaRPr lang="zh-TW" altLang="en-US" sz="1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1" name="肘形接點 60"/>
            <p:cNvCxnSpPr>
              <a:stCxn id="37" idx="3"/>
              <a:endCxn id="19" idx="3"/>
            </p:cNvCxnSpPr>
            <p:nvPr/>
          </p:nvCxnSpPr>
          <p:spPr>
            <a:xfrm flipH="1" flipV="1">
              <a:off x="2339752" y="4149080"/>
              <a:ext cx="72008" cy="1152128"/>
            </a:xfrm>
            <a:prstGeom prst="bentConnector3">
              <a:avLst>
                <a:gd name="adj1" fmla="val -317465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圖案 63"/>
            <p:cNvCxnSpPr>
              <a:stCxn id="37" idx="2"/>
              <a:endCxn id="58" idx="1"/>
            </p:cNvCxnSpPr>
            <p:nvPr/>
          </p:nvCxnSpPr>
          <p:spPr>
            <a:xfrm rot="5400000" flipH="1" flipV="1">
              <a:off x="521550" y="2906942"/>
              <a:ext cx="3744416" cy="1908212"/>
            </a:xfrm>
            <a:prstGeom prst="bentConnector4">
              <a:avLst>
                <a:gd name="adj1" fmla="val -6105"/>
                <a:gd name="adj2" fmla="val 75472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流程圖: 替代處理程序 66"/>
            <p:cNvSpPr/>
            <p:nvPr/>
          </p:nvSpPr>
          <p:spPr>
            <a:xfrm>
              <a:off x="6228184" y="1988840"/>
              <a:ext cx="1440160" cy="36004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Root Cause Analysis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流程圖: 決策 67"/>
            <p:cNvSpPr/>
            <p:nvPr/>
          </p:nvSpPr>
          <p:spPr>
            <a:xfrm>
              <a:off x="6084168" y="3284984"/>
              <a:ext cx="1728192" cy="648072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Corrective Action Approved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流程圖: 決策 68"/>
            <p:cNvSpPr/>
            <p:nvPr/>
          </p:nvSpPr>
          <p:spPr>
            <a:xfrm>
              <a:off x="6084168" y="4869160"/>
              <a:ext cx="1728192" cy="648072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Corrective Action Verified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肘形接點 69"/>
            <p:cNvCxnSpPr>
              <a:stCxn id="68" idx="3"/>
              <a:endCxn id="67" idx="3"/>
            </p:cNvCxnSpPr>
            <p:nvPr/>
          </p:nvCxnSpPr>
          <p:spPr>
            <a:xfrm flipH="1" flipV="1">
              <a:off x="7668344" y="2168860"/>
              <a:ext cx="144016" cy="1440160"/>
            </a:xfrm>
            <a:prstGeom prst="bentConnector3">
              <a:avLst>
                <a:gd name="adj1" fmla="val -158732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>
              <a:stCxn id="67" idx="2"/>
              <a:endCxn id="67" idx="2"/>
            </p:cNvCxnSpPr>
            <p:nvPr/>
          </p:nvCxnSpPr>
          <p:spPr>
            <a:xfrm>
              <a:off x="6948264" y="2348880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流程圖: 替代處理程序 71"/>
            <p:cNvSpPr/>
            <p:nvPr/>
          </p:nvSpPr>
          <p:spPr>
            <a:xfrm>
              <a:off x="6228184" y="2636912"/>
              <a:ext cx="1440160" cy="36004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Implement Corrective Action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直線單箭頭接點 73"/>
            <p:cNvCxnSpPr>
              <a:stCxn id="67" idx="2"/>
              <a:endCxn id="72" idx="0"/>
            </p:cNvCxnSpPr>
            <p:nvPr/>
          </p:nvCxnSpPr>
          <p:spPr>
            <a:xfrm>
              <a:off x="6948264" y="2348880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>
              <a:stCxn id="72" idx="2"/>
              <a:endCxn id="68" idx="0"/>
            </p:cNvCxnSpPr>
            <p:nvPr/>
          </p:nvCxnSpPr>
          <p:spPr>
            <a:xfrm>
              <a:off x="6948264" y="2996952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流程圖: 替代處理程序 75"/>
            <p:cNvSpPr/>
            <p:nvPr/>
          </p:nvSpPr>
          <p:spPr>
            <a:xfrm>
              <a:off x="6228184" y="4221088"/>
              <a:ext cx="1440160" cy="36004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Execute Corrective Action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直線單箭頭接點 77"/>
            <p:cNvCxnSpPr>
              <a:stCxn id="68" idx="2"/>
              <a:endCxn id="76" idx="0"/>
            </p:cNvCxnSpPr>
            <p:nvPr/>
          </p:nvCxnSpPr>
          <p:spPr>
            <a:xfrm>
              <a:off x="6948264" y="3933056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>
              <a:stCxn id="76" idx="2"/>
              <a:endCxn id="69" idx="0"/>
            </p:cNvCxnSpPr>
            <p:nvPr/>
          </p:nvCxnSpPr>
          <p:spPr>
            <a:xfrm>
              <a:off x="6948264" y="4581128"/>
              <a:ext cx="0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肘形接點 79"/>
            <p:cNvCxnSpPr>
              <a:stCxn id="69" idx="3"/>
              <a:endCxn id="72" idx="3"/>
            </p:cNvCxnSpPr>
            <p:nvPr/>
          </p:nvCxnSpPr>
          <p:spPr>
            <a:xfrm flipH="1" flipV="1">
              <a:off x="7668344" y="2816932"/>
              <a:ext cx="144016" cy="2376264"/>
            </a:xfrm>
            <a:prstGeom prst="bentConnector3">
              <a:avLst>
                <a:gd name="adj1" fmla="val -158732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肘形接點 80"/>
            <p:cNvCxnSpPr>
              <a:stCxn id="69" idx="3"/>
              <a:endCxn id="67" idx="3"/>
            </p:cNvCxnSpPr>
            <p:nvPr/>
          </p:nvCxnSpPr>
          <p:spPr>
            <a:xfrm flipH="1" flipV="1">
              <a:off x="7668344" y="2168860"/>
              <a:ext cx="144016" cy="3024336"/>
            </a:xfrm>
            <a:prstGeom prst="bentConnector3">
              <a:avLst>
                <a:gd name="adj1" fmla="val -158732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字方塊 82"/>
            <p:cNvSpPr txBox="1"/>
            <p:nvPr/>
          </p:nvSpPr>
          <p:spPr>
            <a:xfrm>
              <a:off x="6948264" y="393305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Yes</a:t>
              </a:r>
              <a:endParaRPr lang="zh-TW" altLang="en-US" sz="1200" dirty="0"/>
            </a:p>
          </p:txBody>
        </p:sp>
        <p:cxnSp>
          <p:nvCxnSpPr>
            <p:cNvPr id="87" name="直線單箭頭接點 86"/>
            <p:cNvCxnSpPr>
              <a:stCxn id="69" idx="2"/>
            </p:cNvCxnSpPr>
            <p:nvPr/>
          </p:nvCxnSpPr>
          <p:spPr>
            <a:xfrm>
              <a:off x="6948264" y="5517232"/>
              <a:ext cx="0" cy="3960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文字方塊 87"/>
            <p:cNvSpPr txBox="1"/>
            <p:nvPr/>
          </p:nvSpPr>
          <p:spPr>
            <a:xfrm>
              <a:off x="6948264" y="548122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Yes</a:t>
              </a:r>
              <a:endParaRPr lang="zh-TW" altLang="en-US" sz="1200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940152" y="5913276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Proceed to Customer Approval</a:t>
              </a:r>
              <a:endParaRPr lang="zh-TW" altLang="en-US" sz="1200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6084168" y="155679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Failure Analysis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267744" y="494116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No</a:t>
              </a:r>
              <a:endParaRPr lang="zh-TW" altLang="en-US" sz="1400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475656" y="566124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Yes</a:t>
              </a:r>
              <a:endParaRPr lang="zh-TW" altLang="en-US" sz="1400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7668344" y="335699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No</a:t>
              </a:r>
              <a:endParaRPr lang="zh-TW" altLang="en-US" sz="1200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7668344" y="494116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/>
                <a:t>No</a:t>
              </a:r>
              <a:endParaRPr lang="zh-TW" altLang="en-US" sz="1200" dirty="0"/>
            </a:p>
          </p:txBody>
        </p:sp>
        <p:cxnSp>
          <p:nvCxnSpPr>
            <p:cNvPr id="101" name="直線單箭頭接點 100"/>
            <p:cNvCxnSpPr>
              <a:stCxn id="58" idx="2"/>
              <a:endCxn id="59" idx="0"/>
            </p:cNvCxnSpPr>
            <p:nvPr/>
          </p:nvCxnSpPr>
          <p:spPr>
            <a:xfrm>
              <a:off x="4247964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F:\Dropbox\To Raven\Allen 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5724128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Dimension Measuring Equipments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 descr="電腦測繪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1800200" cy="238953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圖片 6" descr="C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2952328" cy="2175221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3" descr="Img_0662"/>
          <p:cNvPicPr preferRelativeResize="0">
            <a:picLocks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2771800" y="1556792"/>
            <a:ext cx="2520280" cy="1872208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6" descr="SDC10218"/>
          <p:cNvPicPr preferRelativeResize="0">
            <a:picLocks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>
          <a:xfrm>
            <a:off x="2771800" y="3933056"/>
            <a:ext cx="2520280" cy="1872208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467544" y="4005064"/>
            <a:ext cx="1800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Projection Scope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131840" y="3501008"/>
            <a:ext cx="179181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Measuring Scope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31840" y="5877272"/>
            <a:ext cx="1800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Gauge Stand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00192" y="3789040"/>
            <a:ext cx="1800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CCD</a:t>
            </a:r>
            <a:endParaRPr lang="zh-TW" altLang="en-US" dirty="0"/>
          </a:p>
        </p:txBody>
      </p:sp>
      <p:pic>
        <p:nvPicPr>
          <p:cNvPr id="17" name="Picture 2" descr="F:\Dropbox\To Raven\Allen Mar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5004048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Electrical Testing Equipments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 descr="導通測試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2664296" cy="172819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圖片 8" descr="絕緣電阻測試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2664296" cy="172819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圖片 9" descr="LCR電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556792"/>
            <a:ext cx="2664296" cy="172819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文字方塊 11"/>
          <p:cNvSpPr txBox="1"/>
          <p:nvPr/>
        </p:nvSpPr>
        <p:spPr>
          <a:xfrm>
            <a:off x="251520" y="3356992"/>
            <a:ext cx="280831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Insulation Resistance Tester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203848" y="3356992"/>
            <a:ext cx="280831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Cable Tester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156176" y="3356992"/>
            <a:ext cx="280831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LCR Meter</a:t>
            </a:r>
            <a:endParaRPr lang="zh-TW" altLang="en-US" dirty="0"/>
          </a:p>
        </p:txBody>
      </p:sp>
      <p:pic>
        <p:nvPicPr>
          <p:cNvPr id="17" name="Picture 3" descr="SDC10105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323528" y="3789040"/>
            <a:ext cx="2641600" cy="1981200"/>
          </a:xfrm>
          <a:prstGeom prst="rect">
            <a:avLst/>
          </a:prstGeom>
          <a:noFill/>
          <a:ln w="38100" cmpd="dbl">
            <a:solidFill>
              <a:srgbClr val="212B13"/>
            </a:solidFill>
            <a:miter lim="800000"/>
            <a:headEnd/>
            <a:tailEnd/>
          </a:ln>
        </p:spPr>
      </p:pic>
      <p:pic>
        <p:nvPicPr>
          <p:cNvPr id="18" name="Picture 4" descr="SDC10111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>
          <a:xfrm>
            <a:off x="6228184" y="3789040"/>
            <a:ext cx="2640013" cy="1979612"/>
          </a:xfrm>
          <a:prstGeom prst="rect">
            <a:avLst/>
          </a:prstGeom>
          <a:noFill/>
          <a:ln w="38100" cmpd="dbl">
            <a:solidFill>
              <a:srgbClr val="212B13"/>
            </a:solidFill>
          </a:ln>
        </p:spPr>
      </p:pic>
      <p:pic>
        <p:nvPicPr>
          <p:cNvPr id="19" name="Picture 6" descr="Img_0664"/>
          <p:cNvPicPr>
            <a:picLocks noChangeAspect="1" noChangeArrowheads="1"/>
          </p:cNvPicPr>
          <p:nvPr/>
        </p:nvPicPr>
        <p:blipFill>
          <a:blip r:embed="rId7" cstate="print">
            <a:lum bright="24000"/>
          </a:blip>
          <a:srcRect/>
          <a:stretch>
            <a:fillRect/>
          </a:stretch>
        </p:blipFill>
        <p:spPr bwMode="auto">
          <a:xfrm>
            <a:off x="3275856" y="3789040"/>
            <a:ext cx="2638425" cy="1981200"/>
          </a:xfrm>
          <a:prstGeom prst="rect">
            <a:avLst/>
          </a:prstGeom>
          <a:noFill/>
          <a:ln w="38100" cmpd="dbl">
            <a:solidFill>
              <a:srgbClr val="212B13"/>
            </a:solidFill>
            <a:miter lim="800000"/>
            <a:headEnd/>
            <a:tailEnd/>
          </a:ln>
        </p:spPr>
      </p:pic>
      <p:sp>
        <p:nvSpPr>
          <p:cNvPr id="20" name="文字方塊 19"/>
          <p:cNvSpPr txBox="1"/>
          <p:nvPr/>
        </p:nvSpPr>
        <p:spPr>
          <a:xfrm>
            <a:off x="251520" y="5877272"/>
            <a:ext cx="280831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Megohmmeter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156176" y="5877272"/>
            <a:ext cx="280831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Digital Milliohm Meter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203848" y="5733256"/>
            <a:ext cx="280831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Connection Hardware Measuring System</a:t>
            </a:r>
            <a:endParaRPr lang="zh-TW" altLang="en-US" sz="1400" dirty="0"/>
          </a:p>
        </p:txBody>
      </p:sp>
      <p:pic>
        <p:nvPicPr>
          <p:cNvPr id="23" name="Picture 2" descr="F:\Dropbox\To Raven\Allen Mar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5292080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Mechanical Testing Equipments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SDC1011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204864"/>
            <a:ext cx="3096344" cy="2222177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2" descr="100_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168352" cy="2232248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259632" y="4509120"/>
            <a:ext cx="27363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Compression/Tensile Tester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04048" y="4509120"/>
            <a:ext cx="27363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Plug-in &amp; Pull-out Tester</a:t>
            </a:r>
            <a:endParaRPr lang="zh-TW" altLang="en-US" dirty="0"/>
          </a:p>
        </p:txBody>
      </p:sp>
      <p:pic>
        <p:nvPicPr>
          <p:cNvPr id="10" name="Picture 2" descr="F:\Dropbox\To Raven\Allen 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5868144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Environmental Testing Equipments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 descr="恆溫烤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484784"/>
            <a:ext cx="2084312" cy="2592288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圖片 6" descr="鹽霧實驗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590372" cy="1944216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4" descr="SDC10117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3491880" y="1484784"/>
            <a:ext cx="2592288" cy="1944216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6" descr="SDC1010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2592288" cy="1944216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8" descr="SDC102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933056"/>
            <a:ext cx="2592288" cy="1944216"/>
          </a:xfrm>
          <a:prstGeom prst="rect">
            <a:avLst/>
          </a:prstGeom>
          <a:noFill/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467544" y="3501008"/>
            <a:ext cx="25922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Salt Spray Tester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67544" y="5805264"/>
            <a:ext cx="259228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Humidity &amp; Temperature Chamber</a:t>
            </a:r>
            <a:endParaRPr lang="zh-TW" altLang="en-US" sz="1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491880" y="3501008"/>
            <a:ext cx="25922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IR Reflow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5949280"/>
            <a:ext cx="25922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Vibration Tester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372200" y="4149080"/>
            <a:ext cx="25922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Oven</a:t>
            </a:r>
            <a:endParaRPr lang="zh-TW" altLang="en-US" dirty="0"/>
          </a:p>
        </p:txBody>
      </p:sp>
      <p:pic>
        <p:nvPicPr>
          <p:cNvPr id="20" name="Picture 2" descr="F:\Dropbox\To Raven\Allen M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6512" y="980728"/>
            <a:ext cx="6048672" cy="432048"/>
          </a:xfrm>
        </p:spPr>
        <p:txBody>
          <a:bodyPr>
            <a:noAutofit/>
          </a:bodyPr>
          <a:lstStyle/>
          <a:p>
            <a:r>
              <a:rPr lang="en-US" altLang="zh-TW" sz="18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About Allen Creations and </a:t>
            </a:r>
            <a:r>
              <a:rPr lang="en-US" altLang="zh-TW" sz="1800" b="1" dirty="0" err="1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Allsun</a:t>
            </a:r>
            <a:r>
              <a:rPr lang="en-US" altLang="zh-TW" sz="18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 Group (ACC)</a:t>
            </a:r>
            <a:endParaRPr lang="zh-TW" altLang="en-US" sz="18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39248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 was established in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Aug.1988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We are a global manufacturing and export company specializing in advanced and high quality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Telecom/ </a:t>
            </a:r>
            <a:r>
              <a:rPr lang="en-US" altLang="zh-TW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Datacom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components,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Connectors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Cable Assembly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products.</a:t>
            </a:r>
          </a:p>
          <a:p>
            <a:pPr algn="l">
              <a:lnSpc>
                <a:spcPct val="80000"/>
              </a:lnSpc>
            </a:pPr>
            <a:endParaRPr lang="en-US" altLang="zh-TW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 has developed and put to the market various advanced products in the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Communication Networking 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field. To </a:t>
            </a:r>
            <a:r>
              <a:rPr lang="en-US" altLang="ja-JP" sz="2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ensure com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petitiveness in its capacity to meet market demand, ACC has strategically increased its capital outlay and expanded the size of the plant.</a:t>
            </a:r>
          </a:p>
          <a:p>
            <a:pPr algn="l">
              <a:lnSpc>
                <a:spcPct val="80000"/>
              </a:lnSpc>
            </a:pPr>
            <a:endParaRPr lang="en-US" altLang="zh-TW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 always maintains the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highest quality control 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standards to consistently deliver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reliable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TW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robust</a:t>
            </a:r>
            <a:r>
              <a:rPr lang="en-US" altLang="zh-TW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products..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Dropbox\To Raven\Allen 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507605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Material Analysis Equipments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 descr="光譜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3219788" cy="2304256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圖片 6" descr="膜厚測試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76872"/>
            <a:ext cx="2575033" cy="2304256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1475656" y="4653136"/>
            <a:ext cx="230425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XRF (Plating Thickness)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148064" y="4653136"/>
            <a:ext cx="230425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XRF (</a:t>
            </a:r>
            <a:r>
              <a:rPr lang="en-US" altLang="zh-TW" dirty="0" err="1" smtClean="0"/>
              <a:t>RoHS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2" name="Picture 2" descr="F:\Dropbox\To Raven\Allen 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736304" cy="792087"/>
          </a:xfrm>
        </p:spPr>
        <p:txBody>
          <a:bodyPr>
            <a:normAutofit fontScale="90000"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Major Customers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foxcon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25923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logo-flextr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23764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asu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056" y="313546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9" descr="dlinklogotealbuil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844824"/>
            <a:ext cx="1566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1" descr="Global leader in Networking ODM/OEM Indust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844824"/>
            <a:ext cx="302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5" descr="header_logo_left">
            <a:hlinkClick r:id="rId8" tooltip="Samtec Homepage"/>
          </p:cNvPr>
          <p:cNvPicPr>
            <a:picLocks noChangeAspect="1" noChangeArrowheads="1"/>
          </p:cNvPicPr>
          <p:nvPr/>
        </p:nvPicPr>
        <p:blipFill>
          <a:blip r:embed="rId9" cstate="print"/>
          <a:srcRect t="14050" r="23723" b="34401"/>
          <a:stretch>
            <a:fillRect/>
          </a:stretch>
        </p:blipFill>
        <p:spPr bwMode="auto">
          <a:xfrm>
            <a:off x="611560" y="3933056"/>
            <a:ext cx="23764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9" descr="logo_a"/>
          <p:cNvPicPr>
            <a:picLocks noChangeAspect="1" noChangeArrowheads="1"/>
          </p:cNvPicPr>
          <p:nvPr/>
        </p:nvPicPr>
        <p:blipFill>
          <a:blip r:embed="rId10" cstate="print"/>
          <a:srcRect l="13492" t="-30222" b="9334"/>
          <a:stretch>
            <a:fillRect/>
          </a:stretch>
        </p:blipFill>
        <p:spPr bwMode="auto">
          <a:xfrm>
            <a:off x="3491880" y="3645024"/>
            <a:ext cx="18716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1" descr="index_01"/>
          <p:cNvPicPr>
            <a:picLocks noChangeAspect="1" noChangeArrowheads="1"/>
          </p:cNvPicPr>
          <p:nvPr/>
        </p:nvPicPr>
        <p:blipFill>
          <a:blip r:embed="rId11" cstate="print"/>
          <a:srcRect t="19318"/>
          <a:stretch>
            <a:fillRect/>
          </a:stretch>
        </p:blipFill>
        <p:spPr bwMode="auto">
          <a:xfrm>
            <a:off x="5796136" y="3933056"/>
            <a:ext cx="23907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3" descr="left_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t="29439"/>
          <a:stretch>
            <a:fillRect/>
          </a:stretch>
        </p:blipFill>
        <p:spPr bwMode="auto">
          <a:xfrm>
            <a:off x="3491880" y="2924944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5" descr="tadiran_logo">
            <a:hlinkClick r:id="rId14" tooltip="Back to front pag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5013176"/>
            <a:ext cx="237648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Polycom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5856" y="5013176"/>
            <a:ext cx="23050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3" descr="New-Web-banner-TOP-LEF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8144" y="5229200"/>
            <a:ext cx="2266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5" descr="SideMenuBanner_1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2160" y="2708920"/>
            <a:ext cx="18018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7" descr="apcLogo_141x6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4906" y="1771799"/>
            <a:ext cx="2016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F:\Dropbox\To Raven\Allen Mark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255577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End of Profile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1520" y="263691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>
                <a:solidFill>
                  <a:srgbClr val="0099FF"/>
                </a:solidFill>
                <a:latin typeface="Lucida Handwriting" pitchFamily="66" charset="0"/>
              </a:rPr>
              <a:t>THANK YOU!</a:t>
            </a:r>
            <a:endParaRPr lang="zh-TW" altLang="en-US" sz="4800" dirty="0">
              <a:solidFill>
                <a:srgbClr val="0099FF"/>
              </a:solidFill>
              <a:latin typeface="Lucida Handwriting" pitchFamily="66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31840" y="4725144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Allen Creations Corp.</a:t>
            </a:r>
          </a:p>
          <a:p>
            <a:pPr algn="ctr"/>
            <a:r>
              <a:rPr lang="en-US" altLang="zh-TW" sz="1200" dirty="0" smtClean="0"/>
              <a:t>Address: No.36, Lane 243, </a:t>
            </a:r>
            <a:r>
              <a:rPr lang="en-US" altLang="zh-TW" sz="1200" dirty="0" err="1" smtClean="0"/>
              <a:t>Tzuen</a:t>
            </a:r>
            <a:r>
              <a:rPr lang="en-US" altLang="zh-TW" sz="1200" dirty="0" smtClean="0"/>
              <a:t> </a:t>
            </a:r>
            <a:r>
              <a:rPr lang="en-US" altLang="zh-TW" sz="1200" dirty="0" err="1" smtClean="0"/>
              <a:t>Shyan</a:t>
            </a:r>
            <a:r>
              <a:rPr lang="en-US" altLang="zh-TW" sz="1200" dirty="0" smtClean="0"/>
              <a:t> Street, Pei </a:t>
            </a:r>
            <a:r>
              <a:rPr lang="en-US" altLang="zh-TW" sz="1200" dirty="0" err="1" smtClean="0"/>
              <a:t>Tou</a:t>
            </a:r>
            <a:r>
              <a:rPr lang="en-US" altLang="zh-TW" sz="1200" dirty="0" smtClean="0"/>
              <a:t>, Taipei, Taiwan</a:t>
            </a:r>
          </a:p>
          <a:p>
            <a:pPr algn="ctr"/>
            <a:r>
              <a:rPr lang="en-US" altLang="zh-TW" sz="1200" dirty="0" smtClean="0"/>
              <a:t>TEL: 886-2-28203786</a:t>
            </a:r>
          </a:p>
          <a:p>
            <a:pPr algn="ctr"/>
            <a:r>
              <a:rPr lang="en-US" altLang="zh-TW" sz="1200" dirty="0" smtClean="0"/>
              <a:t>FAX: 886-2-28204169</a:t>
            </a:r>
          </a:p>
          <a:p>
            <a:pPr algn="ctr"/>
            <a:r>
              <a:rPr lang="en-US" altLang="zh-TW" sz="1200" dirty="0" smtClean="0"/>
              <a:t>Email: </a:t>
            </a:r>
            <a:r>
              <a:rPr lang="en-US" altLang="zh-TW" sz="1200" dirty="0" smtClean="0">
                <a:hlinkClick r:id="rId2"/>
              </a:rPr>
              <a:t>allenkj.yeh@msa.hinet.net</a:t>
            </a:r>
            <a:endParaRPr lang="en-US" altLang="zh-TW" sz="1200" dirty="0" smtClean="0"/>
          </a:p>
          <a:p>
            <a:pPr algn="ctr"/>
            <a:r>
              <a:rPr lang="en-US" altLang="zh-TW" sz="1200" dirty="0" smtClean="0"/>
              <a:t>Website: </a:t>
            </a:r>
            <a:r>
              <a:rPr lang="en-US" altLang="zh-TW" sz="1200" dirty="0" smtClean="0">
                <a:hlinkClick r:id="rId3"/>
              </a:rPr>
              <a:t>www.allenkj.com.tw</a:t>
            </a:r>
            <a:endParaRPr lang="en-US" altLang="zh-TW" sz="1200" dirty="0" smtClean="0"/>
          </a:p>
        </p:txBody>
      </p:sp>
      <p:pic>
        <p:nvPicPr>
          <p:cNvPr id="8" name="Picture 2" descr="F:\Dropbox\To Raven\Allen 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836712"/>
            <a:ext cx="3312368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Organization Chart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15" name="圖片 14" descr="iso_9001_2008 cl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48680" y="3356992"/>
            <a:ext cx="1080120" cy="593051"/>
          </a:xfrm>
          <a:prstGeom prst="rect">
            <a:avLst/>
          </a:prstGeom>
        </p:spPr>
      </p:pic>
      <p:pic>
        <p:nvPicPr>
          <p:cNvPr id="16" name="圖片 15" descr="Iso-14001-e13752941168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64704" y="4293096"/>
            <a:ext cx="1296144" cy="728433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323528" y="1484784"/>
            <a:ext cx="8601075" cy="4765675"/>
            <a:chOff x="225425" y="1857375"/>
            <a:chExt cx="8601075" cy="4765675"/>
          </a:xfrm>
        </p:grpSpPr>
        <p:sp>
          <p:nvSpPr>
            <p:cNvPr id="17" name="Rectangle 117"/>
            <p:cNvSpPr>
              <a:spLocks noChangeArrowheads="1"/>
            </p:cNvSpPr>
            <p:nvPr/>
          </p:nvSpPr>
          <p:spPr bwMode="auto">
            <a:xfrm>
              <a:off x="3714750" y="1857375"/>
              <a:ext cx="1044575" cy="2873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200" b="1">
                  <a:solidFill>
                    <a:srgbClr val="000000"/>
                  </a:solidFill>
                  <a:latin typeface="Calibri" pitchFamily="34" charset="0"/>
                </a:rPr>
                <a:t>CEO</a:t>
              </a:r>
              <a:endParaRPr lang="en-US" altLang="zh-TW" sz="20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8" name="Rectangle 118"/>
            <p:cNvSpPr>
              <a:spLocks noChangeArrowheads="1"/>
            </p:cNvSpPr>
            <p:nvPr/>
          </p:nvSpPr>
          <p:spPr bwMode="auto">
            <a:xfrm>
              <a:off x="3276600" y="2276475"/>
              <a:ext cx="1655763" cy="2873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General Manager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19"/>
            <p:cNvSpPr>
              <a:spLocks noChangeArrowheads="1"/>
            </p:cNvSpPr>
            <p:nvPr/>
          </p:nvSpPr>
          <p:spPr bwMode="auto">
            <a:xfrm>
              <a:off x="5214938" y="2133600"/>
              <a:ext cx="1517650" cy="511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Management Delegation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120"/>
            <p:cNvSpPr>
              <a:spLocks noChangeArrowheads="1"/>
            </p:cNvSpPr>
            <p:nvPr/>
          </p:nvSpPr>
          <p:spPr bwMode="auto">
            <a:xfrm>
              <a:off x="1785938" y="2786063"/>
              <a:ext cx="2011362" cy="2873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Vice president </a:t>
              </a:r>
              <a:endParaRPr lang="zh-TW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177"/>
            <p:cNvSpPr>
              <a:spLocks noChangeArrowheads="1"/>
            </p:cNvSpPr>
            <p:nvPr/>
          </p:nvSpPr>
          <p:spPr bwMode="auto">
            <a:xfrm>
              <a:off x="642938" y="3240088"/>
              <a:ext cx="449262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72"/>
            <p:cNvSpPr>
              <a:spLocks noChangeArrowheads="1"/>
            </p:cNvSpPr>
            <p:nvPr/>
          </p:nvSpPr>
          <p:spPr bwMode="auto">
            <a:xfrm>
              <a:off x="4375150" y="3240088"/>
              <a:ext cx="465138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79"/>
            <p:cNvSpPr>
              <a:spLocks noChangeArrowheads="1"/>
            </p:cNvSpPr>
            <p:nvPr/>
          </p:nvSpPr>
          <p:spPr bwMode="auto">
            <a:xfrm>
              <a:off x="3143250" y="3240088"/>
              <a:ext cx="465138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Rectangle 178"/>
            <p:cNvSpPr>
              <a:spLocks noChangeArrowheads="1"/>
            </p:cNvSpPr>
            <p:nvPr/>
          </p:nvSpPr>
          <p:spPr bwMode="auto">
            <a:xfrm>
              <a:off x="1763713" y="3213100"/>
              <a:ext cx="465137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173"/>
            <p:cNvSpPr>
              <a:spLocks noChangeArrowheads="1"/>
            </p:cNvSpPr>
            <p:nvPr/>
          </p:nvSpPr>
          <p:spPr bwMode="auto">
            <a:xfrm>
              <a:off x="5651500" y="3213100"/>
              <a:ext cx="512763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174"/>
            <p:cNvSpPr>
              <a:spLocks noChangeArrowheads="1"/>
            </p:cNvSpPr>
            <p:nvPr/>
          </p:nvSpPr>
          <p:spPr bwMode="auto">
            <a:xfrm>
              <a:off x="6877050" y="3213100"/>
              <a:ext cx="50165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75"/>
            <p:cNvSpPr>
              <a:spLocks noChangeArrowheads="1"/>
            </p:cNvSpPr>
            <p:nvPr/>
          </p:nvSpPr>
          <p:spPr bwMode="auto">
            <a:xfrm>
              <a:off x="7572375" y="3240088"/>
              <a:ext cx="528638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Rectangle 136"/>
            <p:cNvSpPr>
              <a:spLocks noChangeArrowheads="1"/>
            </p:cNvSpPr>
            <p:nvPr/>
          </p:nvSpPr>
          <p:spPr bwMode="auto">
            <a:xfrm>
              <a:off x="250825" y="4221163"/>
              <a:ext cx="287338" cy="1728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Rectangle 137"/>
            <p:cNvSpPr>
              <a:spLocks noChangeArrowheads="1"/>
            </p:cNvSpPr>
            <p:nvPr/>
          </p:nvSpPr>
          <p:spPr bwMode="auto">
            <a:xfrm>
              <a:off x="539750" y="4221163"/>
              <a:ext cx="287338" cy="2232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38"/>
            <p:cNvSpPr>
              <a:spLocks noChangeArrowheads="1"/>
            </p:cNvSpPr>
            <p:nvPr/>
          </p:nvSpPr>
          <p:spPr bwMode="auto">
            <a:xfrm>
              <a:off x="857250" y="4219575"/>
              <a:ext cx="287338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39"/>
            <p:cNvSpPr>
              <a:spLocks noChangeArrowheads="1"/>
            </p:cNvSpPr>
            <p:nvPr/>
          </p:nvSpPr>
          <p:spPr bwMode="auto">
            <a:xfrm>
              <a:off x="1143000" y="4219575"/>
              <a:ext cx="287338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44"/>
            <p:cNvSpPr>
              <a:spLocks noChangeArrowheads="1"/>
            </p:cNvSpPr>
            <p:nvPr/>
          </p:nvSpPr>
          <p:spPr bwMode="auto">
            <a:xfrm>
              <a:off x="1516063" y="4219575"/>
              <a:ext cx="287337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2"/>
            <p:cNvSpPr>
              <a:spLocks noChangeArrowheads="1"/>
            </p:cNvSpPr>
            <p:nvPr/>
          </p:nvSpPr>
          <p:spPr bwMode="auto">
            <a:xfrm>
              <a:off x="2478088" y="4219575"/>
              <a:ext cx="287337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Rectangle 199"/>
            <p:cNvSpPr>
              <a:spLocks noChangeArrowheads="1"/>
            </p:cNvSpPr>
            <p:nvPr/>
          </p:nvSpPr>
          <p:spPr bwMode="auto">
            <a:xfrm>
              <a:off x="1814513" y="4225925"/>
              <a:ext cx="287337" cy="1435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51"/>
            <p:cNvSpPr>
              <a:spLocks noChangeArrowheads="1"/>
            </p:cNvSpPr>
            <p:nvPr/>
          </p:nvSpPr>
          <p:spPr bwMode="auto">
            <a:xfrm>
              <a:off x="2124075" y="4221163"/>
              <a:ext cx="288925" cy="1439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Rectangle 155"/>
            <p:cNvSpPr>
              <a:spLocks noChangeArrowheads="1"/>
            </p:cNvSpPr>
            <p:nvPr/>
          </p:nvSpPr>
          <p:spPr bwMode="auto">
            <a:xfrm>
              <a:off x="3652838" y="4219575"/>
              <a:ext cx="287337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Rectangle 147"/>
            <p:cNvSpPr>
              <a:spLocks noChangeArrowheads="1"/>
            </p:cNvSpPr>
            <p:nvPr/>
          </p:nvSpPr>
          <p:spPr bwMode="auto">
            <a:xfrm>
              <a:off x="5867400" y="4221163"/>
              <a:ext cx="287338" cy="1439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Rectangle 146"/>
            <p:cNvSpPr>
              <a:spLocks noChangeArrowheads="1"/>
            </p:cNvSpPr>
            <p:nvPr/>
          </p:nvSpPr>
          <p:spPr bwMode="auto">
            <a:xfrm>
              <a:off x="6156325" y="4221163"/>
              <a:ext cx="287338" cy="1439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Rectangle 121"/>
            <p:cNvSpPr>
              <a:spLocks noChangeArrowheads="1"/>
            </p:cNvSpPr>
            <p:nvPr/>
          </p:nvSpPr>
          <p:spPr bwMode="auto">
            <a:xfrm>
              <a:off x="6786563" y="4214813"/>
              <a:ext cx="287337" cy="17351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22"/>
            <p:cNvSpPr>
              <a:spLocks noChangeArrowheads="1"/>
            </p:cNvSpPr>
            <p:nvPr/>
          </p:nvSpPr>
          <p:spPr bwMode="auto">
            <a:xfrm>
              <a:off x="7072313" y="4214813"/>
              <a:ext cx="287337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Rectangle 123"/>
            <p:cNvSpPr>
              <a:spLocks noChangeArrowheads="1"/>
            </p:cNvSpPr>
            <p:nvPr/>
          </p:nvSpPr>
          <p:spPr bwMode="auto">
            <a:xfrm>
              <a:off x="7358063" y="4214813"/>
              <a:ext cx="287337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Rectangle 124"/>
            <p:cNvSpPr>
              <a:spLocks noChangeArrowheads="1"/>
            </p:cNvSpPr>
            <p:nvPr/>
          </p:nvSpPr>
          <p:spPr bwMode="auto">
            <a:xfrm>
              <a:off x="7643813" y="4214813"/>
              <a:ext cx="287337" cy="2309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125"/>
            <p:cNvSpPr>
              <a:spLocks noChangeArrowheads="1"/>
            </p:cNvSpPr>
            <p:nvPr/>
          </p:nvSpPr>
          <p:spPr bwMode="auto">
            <a:xfrm>
              <a:off x="7929563" y="4214813"/>
              <a:ext cx="287337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26"/>
            <p:cNvSpPr>
              <a:spLocks noChangeArrowheads="1"/>
            </p:cNvSpPr>
            <p:nvPr/>
          </p:nvSpPr>
          <p:spPr bwMode="auto">
            <a:xfrm>
              <a:off x="8215313" y="4214813"/>
              <a:ext cx="287337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207"/>
            <p:cNvSpPr>
              <a:spLocks noChangeShapeType="1"/>
            </p:cNvSpPr>
            <p:nvPr/>
          </p:nvSpPr>
          <p:spPr bwMode="auto">
            <a:xfrm>
              <a:off x="2933700" y="2714625"/>
              <a:ext cx="4860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Rectangle 154"/>
            <p:cNvSpPr>
              <a:spLocks noChangeArrowheads="1"/>
            </p:cNvSpPr>
            <p:nvPr/>
          </p:nvSpPr>
          <p:spPr bwMode="auto">
            <a:xfrm>
              <a:off x="3359150" y="4219575"/>
              <a:ext cx="287338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Rectangle 153"/>
            <p:cNvSpPr>
              <a:spLocks noChangeArrowheads="1"/>
            </p:cNvSpPr>
            <p:nvPr/>
          </p:nvSpPr>
          <p:spPr bwMode="auto">
            <a:xfrm>
              <a:off x="3065463" y="4219575"/>
              <a:ext cx="287337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203"/>
            <p:cNvSpPr>
              <a:spLocks noChangeArrowheads="1"/>
            </p:cNvSpPr>
            <p:nvPr/>
          </p:nvSpPr>
          <p:spPr bwMode="auto">
            <a:xfrm>
              <a:off x="4962525" y="4221163"/>
              <a:ext cx="287338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6"/>
            <p:cNvSpPr>
              <a:spLocks noChangeArrowheads="1"/>
            </p:cNvSpPr>
            <p:nvPr/>
          </p:nvSpPr>
          <p:spPr bwMode="auto">
            <a:xfrm>
              <a:off x="6443663" y="4221163"/>
              <a:ext cx="287337" cy="1439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42"/>
            <p:cNvSpPr>
              <a:spLocks noChangeShapeType="1"/>
            </p:cNvSpPr>
            <p:nvPr/>
          </p:nvSpPr>
          <p:spPr bwMode="auto">
            <a:xfrm>
              <a:off x="4286250" y="2571750"/>
              <a:ext cx="0" cy="144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Rectangle 156"/>
            <p:cNvSpPr>
              <a:spLocks noChangeArrowheads="1"/>
            </p:cNvSpPr>
            <p:nvPr/>
          </p:nvSpPr>
          <p:spPr bwMode="auto">
            <a:xfrm>
              <a:off x="4303713" y="4219575"/>
              <a:ext cx="287337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145"/>
            <p:cNvSpPr>
              <a:spLocks noChangeArrowheads="1"/>
            </p:cNvSpPr>
            <p:nvPr/>
          </p:nvSpPr>
          <p:spPr bwMode="auto">
            <a:xfrm>
              <a:off x="4602163" y="4219575"/>
              <a:ext cx="287337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Rectangle 194"/>
            <p:cNvSpPr>
              <a:spLocks noChangeArrowheads="1"/>
            </p:cNvSpPr>
            <p:nvPr/>
          </p:nvSpPr>
          <p:spPr bwMode="auto">
            <a:xfrm>
              <a:off x="1547813" y="6092825"/>
              <a:ext cx="468312" cy="53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/>
              <a:endParaRPr lang="en-US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IQC</a:t>
              </a:r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193"/>
            <p:cNvSpPr>
              <a:spLocks noChangeArrowheads="1"/>
            </p:cNvSpPr>
            <p:nvPr/>
          </p:nvSpPr>
          <p:spPr bwMode="auto">
            <a:xfrm>
              <a:off x="1979613" y="6092825"/>
              <a:ext cx="468312" cy="53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/>
              <a:endParaRPr lang="en-US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IPQC</a:t>
              </a:r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195"/>
            <p:cNvSpPr>
              <a:spLocks noChangeArrowheads="1"/>
            </p:cNvSpPr>
            <p:nvPr/>
          </p:nvSpPr>
          <p:spPr bwMode="auto">
            <a:xfrm>
              <a:off x="2411413" y="6092825"/>
              <a:ext cx="468312" cy="53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/>
              <a:endParaRPr lang="en-US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OQC</a:t>
              </a:r>
            </a:p>
            <a:p>
              <a:pPr algn="ctr" eaLnBrk="0" hangingPunct="0"/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197"/>
            <p:cNvSpPr>
              <a:spLocks noChangeArrowheads="1"/>
            </p:cNvSpPr>
            <p:nvPr/>
          </p:nvSpPr>
          <p:spPr bwMode="auto">
            <a:xfrm>
              <a:off x="2771775" y="4221163"/>
              <a:ext cx="287338" cy="1439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98"/>
            <p:cNvSpPr>
              <a:spLocks noChangeArrowheads="1"/>
            </p:cNvSpPr>
            <p:nvPr/>
          </p:nvSpPr>
          <p:spPr bwMode="auto">
            <a:xfrm>
              <a:off x="5537200" y="4214813"/>
              <a:ext cx="287338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55"/>
            <p:cNvSpPr>
              <a:spLocks noChangeArrowheads="1"/>
            </p:cNvSpPr>
            <p:nvPr/>
          </p:nvSpPr>
          <p:spPr bwMode="auto">
            <a:xfrm>
              <a:off x="3946525" y="4219575"/>
              <a:ext cx="287338" cy="1441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203"/>
            <p:cNvSpPr>
              <a:spLocks noChangeArrowheads="1"/>
            </p:cNvSpPr>
            <p:nvPr/>
          </p:nvSpPr>
          <p:spPr bwMode="auto">
            <a:xfrm>
              <a:off x="5246688" y="4214813"/>
              <a:ext cx="287337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1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126"/>
            <p:cNvSpPr>
              <a:spLocks noChangeArrowheads="1"/>
            </p:cNvSpPr>
            <p:nvPr/>
          </p:nvSpPr>
          <p:spPr bwMode="auto">
            <a:xfrm>
              <a:off x="8501063" y="4214813"/>
              <a:ext cx="287337" cy="1446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TW" altLang="zh-TW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zh-TW" altLang="en-US" sz="1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Line 142"/>
            <p:cNvSpPr>
              <a:spLocks noChangeShapeType="1"/>
            </p:cNvSpPr>
            <p:nvPr/>
          </p:nvSpPr>
          <p:spPr bwMode="auto">
            <a:xfrm>
              <a:off x="7786688" y="2714625"/>
              <a:ext cx="0" cy="522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Line 142"/>
            <p:cNvSpPr>
              <a:spLocks noChangeShapeType="1"/>
            </p:cNvSpPr>
            <p:nvPr/>
          </p:nvSpPr>
          <p:spPr bwMode="auto">
            <a:xfrm>
              <a:off x="7148513" y="2714625"/>
              <a:ext cx="0" cy="522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Line 207"/>
            <p:cNvSpPr>
              <a:spLocks noChangeShapeType="1"/>
            </p:cNvSpPr>
            <p:nvPr/>
          </p:nvSpPr>
          <p:spPr bwMode="auto">
            <a:xfrm>
              <a:off x="857250" y="3143250"/>
              <a:ext cx="5003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Line 142"/>
            <p:cNvSpPr>
              <a:spLocks noChangeShapeType="1"/>
            </p:cNvSpPr>
            <p:nvPr/>
          </p:nvSpPr>
          <p:spPr bwMode="auto">
            <a:xfrm>
              <a:off x="2938463" y="271462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Line 207"/>
            <p:cNvSpPr>
              <a:spLocks noChangeShapeType="1"/>
            </p:cNvSpPr>
            <p:nvPr/>
          </p:nvSpPr>
          <p:spPr bwMode="auto">
            <a:xfrm>
              <a:off x="4281488" y="2643188"/>
              <a:ext cx="936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Line 142"/>
            <p:cNvSpPr>
              <a:spLocks noChangeShapeType="1"/>
            </p:cNvSpPr>
            <p:nvPr/>
          </p:nvSpPr>
          <p:spPr bwMode="auto">
            <a:xfrm>
              <a:off x="4273550" y="2155825"/>
              <a:ext cx="0" cy="107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Line 142"/>
            <p:cNvSpPr>
              <a:spLocks noChangeShapeType="1"/>
            </p:cNvSpPr>
            <p:nvPr/>
          </p:nvSpPr>
          <p:spPr bwMode="auto">
            <a:xfrm>
              <a:off x="2936875" y="3079750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Line 142"/>
            <p:cNvSpPr>
              <a:spLocks noChangeShapeType="1"/>
            </p:cNvSpPr>
            <p:nvPr/>
          </p:nvSpPr>
          <p:spPr bwMode="auto">
            <a:xfrm>
              <a:off x="5870575" y="3148013"/>
              <a:ext cx="0" cy="90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Line 142"/>
            <p:cNvSpPr>
              <a:spLocks noChangeShapeType="1"/>
            </p:cNvSpPr>
            <p:nvPr/>
          </p:nvSpPr>
          <p:spPr bwMode="auto">
            <a:xfrm>
              <a:off x="4598988" y="3152775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Line 142"/>
            <p:cNvSpPr>
              <a:spLocks noChangeShapeType="1"/>
            </p:cNvSpPr>
            <p:nvPr/>
          </p:nvSpPr>
          <p:spPr bwMode="auto">
            <a:xfrm>
              <a:off x="852488" y="3143250"/>
              <a:ext cx="0" cy="90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Line 142"/>
            <p:cNvSpPr>
              <a:spLocks noChangeShapeType="1"/>
            </p:cNvSpPr>
            <p:nvPr/>
          </p:nvSpPr>
          <p:spPr bwMode="auto">
            <a:xfrm>
              <a:off x="1979613" y="3143250"/>
              <a:ext cx="0" cy="90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Line 142"/>
            <p:cNvSpPr>
              <a:spLocks noChangeShapeType="1"/>
            </p:cNvSpPr>
            <p:nvPr/>
          </p:nvSpPr>
          <p:spPr bwMode="auto">
            <a:xfrm>
              <a:off x="3357563" y="3143250"/>
              <a:ext cx="0" cy="90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Line 207"/>
            <p:cNvSpPr>
              <a:spLocks noChangeShapeType="1"/>
            </p:cNvSpPr>
            <p:nvPr/>
          </p:nvSpPr>
          <p:spPr bwMode="auto">
            <a:xfrm>
              <a:off x="5127625" y="4143375"/>
              <a:ext cx="1439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Line 207"/>
            <p:cNvSpPr>
              <a:spLocks noChangeShapeType="1"/>
            </p:cNvSpPr>
            <p:nvPr/>
          </p:nvSpPr>
          <p:spPr bwMode="auto">
            <a:xfrm>
              <a:off x="6929438" y="4143375"/>
              <a:ext cx="1692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Line 207"/>
            <p:cNvSpPr>
              <a:spLocks noChangeShapeType="1"/>
            </p:cNvSpPr>
            <p:nvPr/>
          </p:nvSpPr>
          <p:spPr bwMode="auto">
            <a:xfrm>
              <a:off x="4443413" y="4143375"/>
              <a:ext cx="323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Line 207"/>
            <p:cNvSpPr>
              <a:spLocks noChangeShapeType="1"/>
            </p:cNvSpPr>
            <p:nvPr/>
          </p:nvSpPr>
          <p:spPr bwMode="auto">
            <a:xfrm>
              <a:off x="2643188" y="4143375"/>
              <a:ext cx="14398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Line 207"/>
            <p:cNvSpPr>
              <a:spLocks noChangeShapeType="1"/>
            </p:cNvSpPr>
            <p:nvPr/>
          </p:nvSpPr>
          <p:spPr bwMode="auto">
            <a:xfrm>
              <a:off x="446088" y="4143375"/>
              <a:ext cx="865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Line 207"/>
            <p:cNvSpPr>
              <a:spLocks noChangeShapeType="1"/>
            </p:cNvSpPr>
            <p:nvPr/>
          </p:nvSpPr>
          <p:spPr bwMode="auto">
            <a:xfrm>
              <a:off x="1662113" y="4143375"/>
              <a:ext cx="611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Line 142"/>
            <p:cNvSpPr>
              <a:spLocks noChangeShapeType="1"/>
            </p:cNvSpPr>
            <p:nvPr/>
          </p:nvSpPr>
          <p:spPr bwMode="auto">
            <a:xfrm>
              <a:off x="7786688" y="4037013"/>
              <a:ext cx="0" cy="179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Line 142"/>
            <p:cNvSpPr>
              <a:spLocks noChangeShapeType="1"/>
            </p:cNvSpPr>
            <p:nvPr/>
          </p:nvSpPr>
          <p:spPr bwMode="auto">
            <a:xfrm>
              <a:off x="5875338" y="4037013"/>
              <a:ext cx="0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Line 142"/>
            <p:cNvSpPr>
              <a:spLocks noChangeShapeType="1"/>
            </p:cNvSpPr>
            <p:nvPr/>
          </p:nvSpPr>
          <p:spPr bwMode="auto">
            <a:xfrm>
              <a:off x="4606925" y="4044950"/>
              <a:ext cx="0" cy="10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Line 142"/>
            <p:cNvSpPr>
              <a:spLocks noChangeShapeType="1"/>
            </p:cNvSpPr>
            <p:nvPr/>
          </p:nvSpPr>
          <p:spPr bwMode="auto">
            <a:xfrm>
              <a:off x="3357563" y="4044950"/>
              <a:ext cx="0" cy="10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Line 142"/>
            <p:cNvSpPr>
              <a:spLocks noChangeShapeType="1"/>
            </p:cNvSpPr>
            <p:nvPr/>
          </p:nvSpPr>
          <p:spPr bwMode="auto">
            <a:xfrm>
              <a:off x="1973263" y="4044950"/>
              <a:ext cx="0" cy="179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Line 142"/>
            <p:cNvSpPr>
              <a:spLocks noChangeShapeType="1"/>
            </p:cNvSpPr>
            <p:nvPr/>
          </p:nvSpPr>
          <p:spPr bwMode="auto">
            <a:xfrm>
              <a:off x="857250" y="4037013"/>
              <a:ext cx="0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Line 142"/>
            <p:cNvSpPr>
              <a:spLocks noChangeShapeType="1"/>
            </p:cNvSpPr>
            <p:nvPr/>
          </p:nvSpPr>
          <p:spPr bwMode="auto">
            <a:xfrm>
              <a:off x="8634413" y="4143375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Line 142"/>
            <p:cNvSpPr>
              <a:spLocks noChangeShapeType="1"/>
            </p:cNvSpPr>
            <p:nvPr/>
          </p:nvSpPr>
          <p:spPr bwMode="auto">
            <a:xfrm>
              <a:off x="83581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Line 142"/>
            <p:cNvSpPr>
              <a:spLocks noChangeShapeType="1"/>
            </p:cNvSpPr>
            <p:nvPr/>
          </p:nvSpPr>
          <p:spPr bwMode="auto">
            <a:xfrm>
              <a:off x="8072438" y="4151313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Line 142"/>
            <p:cNvSpPr>
              <a:spLocks noChangeShapeType="1"/>
            </p:cNvSpPr>
            <p:nvPr/>
          </p:nvSpPr>
          <p:spPr bwMode="auto">
            <a:xfrm>
              <a:off x="692943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Line 142"/>
            <p:cNvSpPr>
              <a:spLocks noChangeShapeType="1"/>
            </p:cNvSpPr>
            <p:nvPr/>
          </p:nvSpPr>
          <p:spPr bwMode="auto">
            <a:xfrm>
              <a:off x="72151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Line 142"/>
            <p:cNvSpPr>
              <a:spLocks noChangeShapeType="1"/>
            </p:cNvSpPr>
            <p:nvPr/>
          </p:nvSpPr>
          <p:spPr bwMode="auto">
            <a:xfrm>
              <a:off x="750093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Line 142"/>
            <p:cNvSpPr>
              <a:spLocks noChangeShapeType="1"/>
            </p:cNvSpPr>
            <p:nvPr/>
          </p:nvSpPr>
          <p:spPr bwMode="auto">
            <a:xfrm>
              <a:off x="6572250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Line 142"/>
            <p:cNvSpPr>
              <a:spLocks noChangeShapeType="1"/>
            </p:cNvSpPr>
            <p:nvPr/>
          </p:nvSpPr>
          <p:spPr bwMode="auto">
            <a:xfrm>
              <a:off x="5688013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Line 142"/>
            <p:cNvSpPr>
              <a:spLocks noChangeShapeType="1"/>
            </p:cNvSpPr>
            <p:nvPr/>
          </p:nvSpPr>
          <p:spPr bwMode="auto">
            <a:xfrm>
              <a:off x="59832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Line 142"/>
            <p:cNvSpPr>
              <a:spLocks noChangeShapeType="1"/>
            </p:cNvSpPr>
            <p:nvPr/>
          </p:nvSpPr>
          <p:spPr bwMode="auto">
            <a:xfrm>
              <a:off x="6296025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Line 142"/>
            <p:cNvSpPr>
              <a:spLocks noChangeShapeType="1"/>
            </p:cNvSpPr>
            <p:nvPr/>
          </p:nvSpPr>
          <p:spPr bwMode="auto">
            <a:xfrm>
              <a:off x="4768850" y="4151313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Line 142"/>
            <p:cNvSpPr>
              <a:spLocks noChangeShapeType="1"/>
            </p:cNvSpPr>
            <p:nvPr/>
          </p:nvSpPr>
          <p:spPr bwMode="auto">
            <a:xfrm>
              <a:off x="512603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Line 142"/>
            <p:cNvSpPr>
              <a:spLocks noChangeShapeType="1"/>
            </p:cNvSpPr>
            <p:nvPr/>
          </p:nvSpPr>
          <p:spPr bwMode="auto">
            <a:xfrm>
              <a:off x="5394325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Line 142"/>
            <p:cNvSpPr>
              <a:spLocks noChangeShapeType="1"/>
            </p:cNvSpPr>
            <p:nvPr/>
          </p:nvSpPr>
          <p:spPr bwMode="auto">
            <a:xfrm>
              <a:off x="3813175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Line 142"/>
            <p:cNvSpPr>
              <a:spLocks noChangeShapeType="1"/>
            </p:cNvSpPr>
            <p:nvPr/>
          </p:nvSpPr>
          <p:spPr bwMode="auto">
            <a:xfrm>
              <a:off x="4081463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Line 142"/>
            <p:cNvSpPr>
              <a:spLocks noChangeShapeType="1"/>
            </p:cNvSpPr>
            <p:nvPr/>
          </p:nvSpPr>
          <p:spPr bwMode="auto">
            <a:xfrm>
              <a:off x="44465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Line 142"/>
            <p:cNvSpPr>
              <a:spLocks noChangeShapeType="1"/>
            </p:cNvSpPr>
            <p:nvPr/>
          </p:nvSpPr>
          <p:spPr bwMode="auto">
            <a:xfrm>
              <a:off x="2928938" y="4151313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Line 142"/>
            <p:cNvSpPr>
              <a:spLocks noChangeShapeType="1"/>
            </p:cNvSpPr>
            <p:nvPr/>
          </p:nvSpPr>
          <p:spPr bwMode="auto">
            <a:xfrm>
              <a:off x="3517900" y="4151313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Line 142"/>
            <p:cNvSpPr>
              <a:spLocks noChangeShapeType="1"/>
            </p:cNvSpPr>
            <p:nvPr/>
          </p:nvSpPr>
          <p:spPr bwMode="auto">
            <a:xfrm>
              <a:off x="32146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Line 142"/>
            <p:cNvSpPr>
              <a:spLocks noChangeShapeType="1"/>
            </p:cNvSpPr>
            <p:nvPr/>
          </p:nvSpPr>
          <p:spPr bwMode="auto">
            <a:xfrm>
              <a:off x="2276475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" name="Line 142"/>
            <p:cNvSpPr>
              <a:spLocks noChangeShapeType="1"/>
            </p:cNvSpPr>
            <p:nvPr/>
          </p:nvSpPr>
          <p:spPr bwMode="auto">
            <a:xfrm>
              <a:off x="1652588" y="4143375"/>
              <a:ext cx="0" cy="73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Line 142"/>
            <p:cNvSpPr>
              <a:spLocks noChangeShapeType="1"/>
            </p:cNvSpPr>
            <p:nvPr/>
          </p:nvSpPr>
          <p:spPr bwMode="auto">
            <a:xfrm>
              <a:off x="26431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Line 142"/>
            <p:cNvSpPr>
              <a:spLocks noChangeShapeType="1"/>
            </p:cNvSpPr>
            <p:nvPr/>
          </p:nvSpPr>
          <p:spPr bwMode="auto">
            <a:xfrm>
              <a:off x="446088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Line 142"/>
            <p:cNvSpPr>
              <a:spLocks noChangeShapeType="1"/>
            </p:cNvSpPr>
            <p:nvPr/>
          </p:nvSpPr>
          <p:spPr bwMode="auto">
            <a:xfrm>
              <a:off x="720725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" name="Line 142"/>
            <p:cNvSpPr>
              <a:spLocks noChangeShapeType="1"/>
            </p:cNvSpPr>
            <p:nvPr/>
          </p:nvSpPr>
          <p:spPr bwMode="auto">
            <a:xfrm>
              <a:off x="1009650" y="4143375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" name="Line 142"/>
            <p:cNvSpPr>
              <a:spLocks noChangeShapeType="1"/>
            </p:cNvSpPr>
            <p:nvPr/>
          </p:nvSpPr>
          <p:spPr bwMode="auto">
            <a:xfrm>
              <a:off x="1312863" y="4152900"/>
              <a:ext cx="0" cy="7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" name="Line 207"/>
            <p:cNvSpPr>
              <a:spLocks noChangeShapeType="1"/>
            </p:cNvSpPr>
            <p:nvPr/>
          </p:nvSpPr>
          <p:spPr bwMode="auto">
            <a:xfrm>
              <a:off x="1763713" y="5949950"/>
              <a:ext cx="86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" name="Line 142"/>
            <p:cNvSpPr>
              <a:spLocks noChangeShapeType="1"/>
            </p:cNvSpPr>
            <p:nvPr/>
          </p:nvSpPr>
          <p:spPr bwMode="auto">
            <a:xfrm>
              <a:off x="2195513" y="5661025"/>
              <a:ext cx="0" cy="288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Line 142"/>
            <p:cNvSpPr>
              <a:spLocks noChangeShapeType="1"/>
            </p:cNvSpPr>
            <p:nvPr/>
          </p:nvSpPr>
          <p:spPr bwMode="auto">
            <a:xfrm>
              <a:off x="2627313" y="5949950"/>
              <a:ext cx="0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" name="Line 142"/>
            <p:cNvSpPr>
              <a:spLocks noChangeShapeType="1"/>
            </p:cNvSpPr>
            <p:nvPr/>
          </p:nvSpPr>
          <p:spPr bwMode="auto">
            <a:xfrm>
              <a:off x="1763713" y="5949950"/>
              <a:ext cx="0" cy="107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" name="Text Box 106"/>
            <p:cNvSpPr txBox="1">
              <a:spLocks noChangeArrowheads="1"/>
            </p:cNvSpPr>
            <p:nvPr/>
          </p:nvSpPr>
          <p:spPr bwMode="auto">
            <a:xfrm>
              <a:off x="7524750" y="3284538"/>
              <a:ext cx="641350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Manager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16" name="Text Box 107"/>
            <p:cNvSpPr txBox="1">
              <a:spLocks noChangeArrowheads="1"/>
            </p:cNvSpPr>
            <p:nvPr/>
          </p:nvSpPr>
          <p:spPr bwMode="auto">
            <a:xfrm>
              <a:off x="6804025" y="3213100"/>
              <a:ext cx="641350" cy="792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Sales 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17" name="Text Box 108"/>
            <p:cNvSpPr txBox="1">
              <a:spLocks noChangeArrowheads="1"/>
            </p:cNvSpPr>
            <p:nvPr/>
          </p:nvSpPr>
          <p:spPr bwMode="auto">
            <a:xfrm>
              <a:off x="5580063" y="3284538"/>
              <a:ext cx="641350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Sales 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18" name="Text Box 109"/>
            <p:cNvSpPr txBox="1">
              <a:spLocks noChangeArrowheads="1"/>
            </p:cNvSpPr>
            <p:nvPr/>
          </p:nvSpPr>
          <p:spPr bwMode="auto">
            <a:xfrm>
              <a:off x="539750" y="3284538"/>
              <a:ext cx="641350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Manager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19" name="Text Box 110"/>
            <p:cNvSpPr txBox="1">
              <a:spLocks noChangeArrowheads="1"/>
            </p:cNvSpPr>
            <p:nvPr/>
          </p:nvSpPr>
          <p:spPr bwMode="auto">
            <a:xfrm>
              <a:off x="4284663" y="3284538"/>
              <a:ext cx="641350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Engineer 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20" name="Text Box 111"/>
            <p:cNvSpPr txBox="1">
              <a:spLocks noChangeArrowheads="1"/>
            </p:cNvSpPr>
            <p:nvPr/>
          </p:nvSpPr>
          <p:spPr bwMode="auto">
            <a:xfrm>
              <a:off x="1692275" y="3213100"/>
              <a:ext cx="641350" cy="792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QC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21" name="Text Box 113"/>
            <p:cNvSpPr txBox="1">
              <a:spLocks noChangeArrowheads="1"/>
            </p:cNvSpPr>
            <p:nvPr/>
          </p:nvSpPr>
          <p:spPr bwMode="auto">
            <a:xfrm>
              <a:off x="3059113" y="3213100"/>
              <a:ext cx="641350" cy="863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Production</a:t>
              </a:r>
            </a:p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Dept.</a:t>
              </a:r>
            </a:p>
          </p:txBody>
        </p:sp>
        <p:sp>
          <p:nvSpPr>
            <p:cNvPr id="122" name="Text Box 122"/>
            <p:cNvSpPr txBox="1">
              <a:spLocks noChangeArrowheads="1"/>
            </p:cNvSpPr>
            <p:nvPr/>
          </p:nvSpPr>
          <p:spPr bwMode="auto">
            <a:xfrm>
              <a:off x="4572000" y="4221163"/>
              <a:ext cx="366713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R &amp; D </a:t>
              </a:r>
            </a:p>
          </p:txBody>
        </p:sp>
        <p:sp>
          <p:nvSpPr>
            <p:cNvPr id="123" name="Text Box 124"/>
            <p:cNvSpPr txBox="1">
              <a:spLocks noChangeArrowheads="1"/>
            </p:cNvSpPr>
            <p:nvPr/>
          </p:nvSpPr>
          <p:spPr bwMode="auto">
            <a:xfrm>
              <a:off x="3059113" y="4221163"/>
              <a:ext cx="366712" cy="1368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 dirty="0">
                  <a:latin typeface="Times New Roman" pitchFamily="18" charset="0"/>
                </a:rPr>
                <a:t>C  team </a:t>
              </a:r>
            </a:p>
          </p:txBody>
        </p:sp>
        <p:sp>
          <p:nvSpPr>
            <p:cNvPr id="124" name="Text Box 125"/>
            <p:cNvSpPr txBox="1">
              <a:spLocks noChangeArrowheads="1"/>
            </p:cNvSpPr>
            <p:nvPr/>
          </p:nvSpPr>
          <p:spPr bwMode="auto">
            <a:xfrm>
              <a:off x="2751138" y="4221163"/>
              <a:ext cx="366712" cy="1439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B  team </a:t>
              </a:r>
            </a:p>
          </p:txBody>
        </p:sp>
        <p:sp>
          <p:nvSpPr>
            <p:cNvPr id="125" name="Text Box 126"/>
            <p:cNvSpPr txBox="1">
              <a:spLocks noChangeArrowheads="1"/>
            </p:cNvSpPr>
            <p:nvPr/>
          </p:nvSpPr>
          <p:spPr bwMode="auto">
            <a:xfrm>
              <a:off x="2430463" y="4221163"/>
              <a:ext cx="366712" cy="1439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A  team </a:t>
              </a:r>
            </a:p>
          </p:txBody>
        </p:sp>
        <p:sp>
          <p:nvSpPr>
            <p:cNvPr id="126" name="Text Box 129"/>
            <p:cNvSpPr txBox="1">
              <a:spLocks noChangeArrowheads="1"/>
            </p:cNvSpPr>
            <p:nvPr/>
          </p:nvSpPr>
          <p:spPr bwMode="auto">
            <a:xfrm>
              <a:off x="5829300" y="4221163"/>
              <a:ext cx="366713" cy="936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Purchase </a:t>
              </a:r>
            </a:p>
          </p:txBody>
        </p:sp>
        <p:sp>
          <p:nvSpPr>
            <p:cNvPr id="127" name="Text Box 130"/>
            <p:cNvSpPr txBox="1">
              <a:spLocks noChangeArrowheads="1"/>
            </p:cNvSpPr>
            <p:nvPr/>
          </p:nvSpPr>
          <p:spPr bwMode="auto">
            <a:xfrm>
              <a:off x="6405563" y="4221163"/>
              <a:ext cx="366712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Sales</a:t>
              </a:r>
            </a:p>
          </p:txBody>
        </p:sp>
        <p:sp>
          <p:nvSpPr>
            <p:cNvPr id="128" name="Text Box 131"/>
            <p:cNvSpPr txBox="1">
              <a:spLocks noChangeArrowheads="1"/>
            </p:cNvSpPr>
            <p:nvPr/>
          </p:nvSpPr>
          <p:spPr bwMode="auto">
            <a:xfrm>
              <a:off x="6084888" y="4221163"/>
              <a:ext cx="366712" cy="1655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Production Control</a:t>
              </a:r>
            </a:p>
          </p:txBody>
        </p:sp>
        <p:sp>
          <p:nvSpPr>
            <p:cNvPr id="129" name="Text Box 132"/>
            <p:cNvSpPr txBox="1">
              <a:spLocks noChangeArrowheads="1"/>
            </p:cNvSpPr>
            <p:nvPr/>
          </p:nvSpPr>
          <p:spPr bwMode="auto">
            <a:xfrm>
              <a:off x="5233988" y="4221163"/>
              <a:ext cx="352425" cy="1655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100" b="1">
                  <a:latin typeface="Times New Roman" pitchFamily="18" charset="0"/>
                </a:rPr>
                <a:t>Warehouses Control </a:t>
              </a:r>
            </a:p>
          </p:txBody>
        </p:sp>
        <p:sp>
          <p:nvSpPr>
            <p:cNvPr id="130" name="Text Box 133"/>
            <p:cNvSpPr txBox="1">
              <a:spLocks noChangeArrowheads="1"/>
            </p:cNvSpPr>
            <p:nvPr/>
          </p:nvSpPr>
          <p:spPr bwMode="auto">
            <a:xfrm>
              <a:off x="5508625" y="4221163"/>
              <a:ext cx="366713" cy="1439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Materials Control </a:t>
              </a:r>
            </a:p>
          </p:txBody>
        </p:sp>
        <p:sp>
          <p:nvSpPr>
            <p:cNvPr id="131" name="Text Box 135"/>
            <p:cNvSpPr txBox="1">
              <a:spLocks noChangeArrowheads="1"/>
            </p:cNvSpPr>
            <p:nvPr/>
          </p:nvSpPr>
          <p:spPr bwMode="auto">
            <a:xfrm>
              <a:off x="4932363" y="4216400"/>
              <a:ext cx="352425" cy="1584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100" b="1">
                  <a:latin typeface="Times New Roman" pitchFamily="18" charset="0"/>
                </a:rPr>
                <a:t>Customs Declaration</a:t>
              </a:r>
            </a:p>
          </p:txBody>
        </p:sp>
        <p:sp>
          <p:nvSpPr>
            <p:cNvPr id="132" name="Text Box 136"/>
            <p:cNvSpPr txBox="1">
              <a:spLocks noChangeArrowheads="1"/>
            </p:cNvSpPr>
            <p:nvPr/>
          </p:nvSpPr>
          <p:spPr bwMode="auto">
            <a:xfrm>
              <a:off x="7019925" y="4221163"/>
              <a:ext cx="366713" cy="1441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Document Control </a:t>
              </a:r>
            </a:p>
          </p:txBody>
        </p:sp>
        <p:sp>
          <p:nvSpPr>
            <p:cNvPr id="133" name="Text Box 138"/>
            <p:cNvSpPr txBox="1">
              <a:spLocks noChangeArrowheads="1"/>
            </p:cNvSpPr>
            <p:nvPr/>
          </p:nvSpPr>
          <p:spPr bwMode="auto">
            <a:xfrm>
              <a:off x="7308850" y="4221163"/>
              <a:ext cx="366713" cy="1123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Accounting </a:t>
              </a:r>
            </a:p>
          </p:txBody>
        </p:sp>
        <p:sp>
          <p:nvSpPr>
            <p:cNvPr id="134" name="Text Box 139"/>
            <p:cNvSpPr txBox="1">
              <a:spLocks noChangeArrowheads="1"/>
            </p:cNvSpPr>
            <p:nvPr/>
          </p:nvSpPr>
          <p:spPr bwMode="auto">
            <a:xfrm>
              <a:off x="8172450" y="4221163"/>
              <a:ext cx="366713" cy="1368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Purchase </a:t>
              </a:r>
            </a:p>
          </p:txBody>
        </p:sp>
        <p:sp>
          <p:nvSpPr>
            <p:cNvPr id="135" name="Text Box 140"/>
            <p:cNvSpPr txBox="1">
              <a:spLocks noChangeArrowheads="1"/>
            </p:cNvSpPr>
            <p:nvPr/>
          </p:nvSpPr>
          <p:spPr bwMode="auto">
            <a:xfrm>
              <a:off x="7885113" y="4221163"/>
              <a:ext cx="366712" cy="1196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Technology  </a:t>
              </a:r>
            </a:p>
          </p:txBody>
        </p:sp>
        <p:sp>
          <p:nvSpPr>
            <p:cNvPr id="136" name="Text Box 141"/>
            <p:cNvSpPr txBox="1">
              <a:spLocks noChangeArrowheads="1"/>
            </p:cNvSpPr>
            <p:nvPr/>
          </p:nvSpPr>
          <p:spPr bwMode="auto">
            <a:xfrm>
              <a:off x="8459788" y="4221163"/>
              <a:ext cx="366712" cy="13684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Quality Control </a:t>
              </a:r>
            </a:p>
          </p:txBody>
        </p:sp>
        <p:sp>
          <p:nvSpPr>
            <p:cNvPr id="137" name="Text Box 142"/>
            <p:cNvSpPr txBox="1">
              <a:spLocks noChangeArrowheads="1"/>
            </p:cNvSpPr>
            <p:nvPr/>
          </p:nvSpPr>
          <p:spPr bwMode="auto">
            <a:xfrm>
              <a:off x="4284663" y="4221163"/>
              <a:ext cx="366712" cy="1295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Technology </a:t>
              </a:r>
            </a:p>
          </p:txBody>
        </p:sp>
        <p:sp>
          <p:nvSpPr>
            <p:cNvPr id="138" name="Text Box 143"/>
            <p:cNvSpPr txBox="1">
              <a:spLocks noChangeArrowheads="1"/>
            </p:cNvSpPr>
            <p:nvPr/>
          </p:nvSpPr>
          <p:spPr bwMode="auto">
            <a:xfrm>
              <a:off x="2051050" y="4221163"/>
              <a:ext cx="366713" cy="1655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Quality inspection </a:t>
              </a:r>
            </a:p>
          </p:txBody>
        </p:sp>
        <p:sp>
          <p:nvSpPr>
            <p:cNvPr id="139" name="Text Box 144"/>
            <p:cNvSpPr txBox="1">
              <a:spLocks noChangeArrowheads="1"/>
            </p:cNvSpPr>
            <p:nvPr/>
          </p:nvSpPr>
          <p:spPr bwMode="auto">
            <a:xfrm>
              <a:off x="1763713" y="4221163"/>
              <a:ext cx="366712" cy="1800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Doc. Control Center  </a:t>
              </a:r>
            </a:p>
          </p:txBody>
        </p:sp>
        <p:sp>
          <p:nvSpPr>
            <p:cNvPr id="140" name="Text Box 145"/>
            <p:cNvSpPr txBox="1">
              <a:spLocks noChangeArrowheads="1"/>
            </p:cNvSpPr>
            <p:nvPr/>
          </p:nvSpPr>
          <p:spPr bwMode="auto">
            <a:xfrm>
              <a:off x="1476375" y="4221163"/>
              <a:ext cx="366713" cy="1296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Quality Control</a:t>
              </a:r>
            </a:p>
          </p:txBody>
        </p:sp>
        <p:sp>
          <p:nvSpPr>
            <p:cNvPr id="141" name="Text Box 146"/>
            <p:cNvSpPr txBox="1">
              <a:spLocks noChangeArrowheads="1"/>
            </p:cNvSpPr>
            <p:nvPr/>
          </p:nvSpPr>
          <p:spPr bwMode="auto">
            <a:xfrm>
              <a:off x="1116013" y="4221163"/>
              <a:ext cx="366712" cy="1008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Accounting</a:t>
              </a:r>
            </a:p>
          </p:txBody>
        </p:sp>
        <p:sp>
          <p:nvSpPr>
            <p:cNvPr id="142" name="Text Box 148"/>
            <p:cNvSpPr txBox="1">
              <a:spLocks noChangeArrowheads="1"/>
            </p:cNvSpPr>
            <p:nvPr/>
          </p:nvSpPr>
          <p:spPr bwMode="auto">
            <a:xfrm>
              <a:off x="3635375" y="4221163"/>
              <a:ext cx="366713" cy="10525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Plastic Term </a:t>
              </a:r>
            </a:p>
          </p:txBody>
        </p:sp>
        <p:sp>
          <p:nvSpPr>
            <p:cNvPr id="143" name="Text Box 149"/>
            <p:cNvSpPr txBox="1">
              <a:spLocks noChangeArrowheads="1"/>
            </p:cNvSpPr>
            <p:nvPr/>
          </p:nvSpPr>
          <p:spPr bwMode="auto">
            <a:xfrm>
              <a:off x="3924300" y="4221163"/>
              <a:ext cx="366713" cy="1008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Press Term </a:t>
              </a:r>
            </a:p>
          </p:txBody>
        </p:sp>
        <p:sp>
          <p:nvSpPr>
            <p:cNvPr id="144" name="Text Box 150"/>
            <p:cNvSpPr txBox="1">
              <a:spLocks noChangeArrowheads="1"/>
            </p:cNvSpPr>
            <p:nvPr/>
          </p:nvSpPr>
          <p:spPr bwMode="auto">
            <a:xfrm>
              <a:off x="3348038" y="4221163"/>
              <a:ext cx="366712" cy="1123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Machine  Term </a:t>
              </a:r>
            </a:p>
          </p:txBody>
        </p:sp>
        <p:sp>
          <p:nvSpPr>
            <p:cNvPr id="145" name="Text Box 151"/>
            <p:cNvSpPr txBox="1">
              <a:spLocks noChangeArrowheads="1"/>
            </p:cNvSpPr>
            <p:nvPr/>
          </p:nvSpPr>
          <p:spPr bwMode="auto">
            <a:xfrm>
              <a:off x="6732588" y="4221163"/>
              <a:ext cx="366712" cy="18716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General Administration</a:t>
              </a:r>
            </a:p>
          </p:txBody>
        </p:sp>
        <p:sp>
          <p:nvSpPr>
            <p:cNvPr id="146" name="Text Box 152"/>
            <p:cNvSpPr txBox="1">
              <a:spLocks noChangeArrowheads="1"/>
            </p:cNvSpPr>
            <p:nvPr/>
          </p:nvSpPr>
          <p:spPr bwMode="auto">
            <a:xfrm>
              <a:off x="827088" y="4221163"/>
              <a:ext cx="366712" cy="792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Cashier</a:t>
              </a:r>
            </a:p>
          </p:txBody>
        </p:sp>
        <p:sp>
          <p:nvSpPr>
            <p:cNvPr id="147" name="Text Box 153"/>
            <p:cNvSpPr txBox="1">
              <a:spLocks noChangeArrowheads="1"/>
            </p:cNvSpPr>
            <p:nvPr/>
          </p:nvSpPr>
          <p:spPr bwMode="auto">
            <a:xfrm>
              <a:off x="225425" y="4221163"/>
              <a:ext cx="366713" cy="18716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General Administration</a:t>
              </a:r>
            </a:p>
          </p:txBody>
        </p:sp>
        <p:sp>
          <p:nvSpPr>
            <p:cNvPr id="148" name="Text Box 154"/>
            <p:cNvSpPr txBox="1">
              <a:spLocks noChangeArrowheads="1"/>
            </p:cNvSpPr>
            <p:nvPr/>
          </p:nvSpPr>
          <p:spPr bwMode="auto">
            <a:xfrm>
              <a:off x="7596188" y="4221163"/>
              <a:ext cx="366712" cy="2162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Human Resource Management </a:t>
              </a:r>
            </a:p>
          </p:txBody>
        </p:sp>
        <p:sp>
          <p:nvSpPr>
            <p:cNvPr id="149" name="Text Box 155"/>
            <p:cNvSpPr txBox="1">
              <a:spLocks noChangeArrowheads="1"/>
            </p:cNvSpPr>
            <p:nvPr/>
          </p:nvSpPr>
          <p:spPr bwMode="auto">
            <a:xfrm>
              <a:off x="539750" y="4221163"/>
              <a:ext cx="366713" cy="2162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1200" b="1">
                  <a:latin typeface="Times New Roman" pitchFamily="18" charset="0"/>
                </a:rPr>
                <a:t>Human Resource Management </a:t>
              </a:r>
            </a:p>
          </p:txBody>
        </p:sp>
      </p:grpSp>
      <p:pic>
        <p:nvPicPr>
          <p:cNvPr id="150" name="Picture 2" descr="F:\Dropbox\To Raven\Allen 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836712"/>
            <a:ext cx="230425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Certificates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47664" y="1916832"/>
          <a:ext cx="5832648" cy="3960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Certificate</a:t>
                      </a:r>
                      <a:endParaRPr lang="zh-TW" altLang="en-US" sz="28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File</a:t>
                      </a:r>
                      <a:r>
                        <a:rPr lang="en-US" altLang="zh-TW" sz="2800" baseline="0" dirty="0" smtClean="0"/>
                        <a:t> No.</a:t>
                      </a:r>
                      <a:endParaRPr lang="zh-TW" altLang="en-US" sz="28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zh-TW" altLang="en-US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E131820</a:t>
                      </a:r>
                      <a:endParaRPr lang="zh-TW" altLang="en-US" sz="22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zh-TW" altLang="en-US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E149026</a:t>
                      </a:r>
                      <a:endParaRPr lang="zh-TW" altLang="en-US" sz="22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ISO 9001:2008</a:t>
                      </a:r>
                      <a:endParaRPr lang="zh-TW" altLang="en-US" sz="22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N</a:t>
                      </a:r>
                      <a:r>
                        <a:rPr lang="en-US" altLang="zh-TW" sz="2200" smtClean="0"/>
                        <a:t>° 2011/40079.1</a:t>
                      </a:r>
                      <a:endParaRPr lang="zh-TW" altLang="en-US" sz="22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ISO 14001:2004</a:t>
                      </a:r>
                      <a:endParaRPr lang="zh-TW" altLang="en-US" sz="2200" dirty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 smtClean="0"/>
                        <a:t>N° 2012/51808.1</a:t>
                      </a:r>
                      <a:endParaRPr lang="zh-TW" altLang="en-US" sz="2200" dirty="0" smtClean="0">
                        <a:latin typeface="Arial" pitchFamily="34" charset="0"/>
                        <a:ea typeface="Arial Unicode MS" pitchFamily="34" charset="-12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圖片 7" descr="UL-logo cl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2088232" cy="715208"/>
          </a:xfrm>
          <a:prstGeom prst="rect">
            <a:avLst/>
          </a:prstGeom>
        </p:spPr>
      </p:pic>
      <p:pic>
        <p:nvPicPr>
          <p:cNvPr id="9" name="圖片 8" descr="fcc-logo cl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2232247" cy="617325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:\Dropbox\To Raven\Allen 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66429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Major Products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43608" y="3573016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RJ11 Jacks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1920" y="3573016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RJ45 DIP Jacks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7584" y="594928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Ganged Jacks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19872" y="5949280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Jacks with Transformers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660232" y="3573016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RJ45 SMT Jacks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圖片 23" descr="icon_reachcomp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149080"/>
            <a:ext cx="1008112" cy="160462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5" name="圖片 24" descr="icon_rohs_Compliant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1296144" cy="1296144"/>
          </a:xfrm>
          <a:prstGeom prst="rect">
            <a:avLst/>
          </a:prstGeom>
          <a:ln w="25400" cmpd="sng">
            <a:solidFill>
              <a:srgbClr val="00B050"/>
            </a:solidFill>
          </a:ln>
        </p:spPr>
      </p:pic>
      <p:pic>
        <p:nvPicPr>
          <p:cNvPr id="27" name="圖片 26" descr="AJ-068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556792"/>
            <a:ext cx="2382912" cy="2049304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8" name="圖片 27" descr="AJ-069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2376264" cy="2043587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9" name="圖片 28" descr="AJ-110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933056"/>
            <a:ext cx="2396837" cy="2016224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圖片 29" descr="AJ-0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933056"/>
            <a:ext cx="2695488" cy="2016224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1" name="圖片 30" descr="AJ-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556792"/>
            <a:ext cx="2736304" cy="2052228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Picture 2" descr="F:\Dropbox\To Raven\Allen M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664296" cy="792087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USB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883" y="3573016"/>
            <a:ext cx="208262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FUCR-244X-04XX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20995" y="3573016"/>
            <a:ext cx="208262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FUCR-248K-10XX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1568" y="5920322"/>
            <a:ext cx="292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Arial" pitchFamily="34" charset="0"/>
                <a:cs typeface="Arial" pitchFamily="34" charset="0"/>
              </a:rPr>
              <a:t>USB-3.0-A-TYPE-SMT-H11.55mm</a:t>
            </a:r>
            <a:endParaRPr lang="zh-TW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19872" y="5920321"/>
            <a:ext cx="283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Arial" pitchFamily="34" charset="0"/>
                <a:cs typeface="Arial" pitchFamily="34" charset="0"/>
              </a:rPr>
              <a:t>USB-3.0-A-TYPE-SMT-H14.9mm</a:t>
            </a:r>
            <a:endParaRPr lang="zh-TW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600420" y="3573016"/>
            <a:ext cx="221939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LX-124018852112A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圖片 23" descr="icon_reachcomp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149080"/>
            <a:ext cx="1008112" cy="160462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5" name="圖片 24" descr="icon_rohs_Compliant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1296144" cy="1296144"/>
          </a:xfrm>
          <a:prstGeom prst="rect">
            <a:avLst/>
          </a:prstGeom>
          <a:ln w="25400" cmpd="sng">
            <a:solidFill>
              <a:srgbClr val="00B050"/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86743"/>
            <a:ext cx="2382912" cy="158940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86101"/>
            <a:ext cx="2376264" cy="1584968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1973"/>
            <a:ext cx="2396837" cy="1598390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3234"/>
            <a:ext cx="2695488" cy="1795868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0349"/>
            <a:ext cx="2736304" cy="1825114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Picture 2" descr="F:\Dropbox\To Raven\Allen M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9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664296" cy="792087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latin typeface="Arial" pitchFamily="34" charset="0"/>
                <a:ea typeface="Arial Unicode MS" pitchFamily="34" charset="-120"/>
                <a:cs typeface="Arial" pitchFamily="34" charset="0"/>
              </a:rPr>
              <a:t>Probe Pin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6443" y="3626218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Arial" pitchFamily="34" charset="0"/>
                <a:cs typeface="Arial" pitchFamily="34" charset="0"/>
              </a:rPr>
              <a:t>a254solder-250dan001pitch-2.54</a:t>
            </a:r>
            <a:endParaRPr lang="zh-TW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74272" y="362479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AJ13141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6443" y="5949280"/>
            <a:ext cx="2457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Arial" pitchFamily="34" charset="0"/>
                <a:cs typeface="Arial" pitchFamily="34" charset="0"/>
              </a:rPr>
              <a:t>g200bend-s001_two.79pitch-2.54</a:t>
            </a:r>
            <a:endParaRPr lang="zh-TW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47072" y="5932952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Arial" pitchFamily="34" charset="0"/>
                <a:cs typeface="Arial" pitchFamily="34" charset="0"/>
              </a:rPr>
              <a:t>r127smt-s01twopitch-1.27</a:t>
            </a:r>
            <a:endParaRPr lang="zh-TW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092280" y="364502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AJ77031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圖片 23" descr="icon_reachcomp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149080"/>
            <a:ext cx="1008112" cy="160462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5" name="圖片 24" descr="icon_rohs_Compliant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1296144" cy="1296144"/>
          </a:xfrm>
          <a:prstGeom prst="rect">
            <a:avLst/>
          </a:prstGeom>
          <a:ln w="25400" cmpd="sng">
            <a:solidFill>
              <a:srgbClr val="00B050"/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83508"/>
            <a:ext cx="2382911" cy="1795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42" y="1556792"/>
            <a:ext cx="2125795" cy="204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100028"/>
            <a:ext cx="2396835" cy="168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96168"/>
            <a:ext cx="2695487" cy="189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2634"/>
            <a:ext cx="2736303" cy="192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 descr="F:\Dropbox\To Raven\Allen M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9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664296" cy="792087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latin typeface="Arial" pitchFamily="34" charset="0"/>
                <a:ea typeface="Arial Unicode MS" pitchFamily="34" charset="-120"/>
                <a:cs typeface="Arial" pitchFamily="34" charset="0"/>
              </a:rPr>
              <a:t>Pin Header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357301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F200HV00AGN-327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63888" y="356544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P12TNS00AGN-210-RC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4474" y="594928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Pin-</a:t>
            </a:r>
            <a:r>
              <a:rPr lang="en-US" altLang="zh-TW" dirty="0" err="1">
                <a:latin typeface="Arial" pitchFamily="34" charset="0"/>
                <a:cs typeface="Arial" pitchFamily="34" charset="0"/>
              </a:rPr>
              <a:t>headerLock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-cap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59467" y="594928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SJP06-SM2871-L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507673" y="357301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P254FR00AGN-207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圖片 23" descr="icon_reachcomp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149080"/>
            <a:ext cx="1008112" cy="160462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5" name="圖片 24" descr="icon_rohs_Compliant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1296144" cy="1296144"/>
          </a:xfrm>
          <a:prstGeom prst="rect">
            <a:avLst/>
          </a:prstGeom>
          <a:ln w="25400" cmpd="sng">
            <a:solidFill>
              <a:srgbClr val="00B050"/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87306"/>
            <a:ext cx="2382912" cy="1588276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86497"/>
            <a:ext cx="2376264" cy="1584176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2010"/>
            <a:ext cx="2396837" cy="1598315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2672"/>
            <a:ext cx="2695488" cy="179699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0805"/>
            <a:ext cx="2736304" cy="1824202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Picture 2" descr="F:\Dropbox\To Raven\Allen M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2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664296" cy="792087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latin typeface="Arial" pitchFamily="34" charset="0"/>
                <a:ea typeface="Arial Unicode MS" pitchFamily="34" charset="-120"/>
                <a:cs typeface="Arial" pitchFamily="34" charset="0"/>
              </a:rPr>
              <a:t>FPC Connector</a:t>
            </a:r>
            <a:endParaRPr lang="zh-TW" altLang="en-US" sz="26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 descr="icon_reachcomp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149080"/>
            <a:ext cx="1008112" cy="160462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5" name="圖片 24" descr="icon_rohs_Compliant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1296144" cy="1296144"/>
          </a:xfrm>
          <a:prstGeom prst="rect">
            <a:avLst/>
          </a:prstGeom>
          <a:ln w="25400" cmpd="sng">
            <a:solidFill>
              <a:srgbClr val="00B050"/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87852"/>
            <a:ext cx="2382912" cy="1787184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87486"/>
            <a:ext cx="2376264" cy="1782198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2354"/>
            <a:ext cx="2396837" cy="1797627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" y="3933056"/>
            <a:ext cx="2688298" cy="2016224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736304" cy="2052228"/>
          </a:xfrm>
          <a:prstGeom prst="rect">
            <a:avLst/>
          </a:prstGeom>
          <a:ln w="38100" cmpd="dbl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Picture 2" descr="F:\Dropbox\To Raven\Allen Mar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3"/>
            <a:ext cx="864096" cy="44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509</Words>
  <Application>Microsoft Office PowerPoint</Application>
  <PresentationFormat>如螢幕大小 (4:3)</PresentationFormat>
  <Paragraphs>207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Arial Unicode MS</vt:lpstr>
      <vt:lpstr>MS PGothic</vt:lpstr>
      <vt:lpstr>新細明體</vt:lpstr>
      <vt:lpstr>Arial</vt:lpstr>
      <vt:lpstr>Calibri</vt:lpstr>
      <vt:lpstr>Lucida Handwriting</vt:lpstr>
      <vt:lpstr>Times New Roman</vt:lpstr>
      <vt:lpstr>Verdana</vt:lpstr>
      <vt:lpstr>Wingdings</vt:lpstr>
      <vt:lpstr>Office 佈景主題</vt:lpstr>
      <vt:lpstr>ALLEN CREATIONS CORP.</vt:lpstr>
      <vt:lpstr>About Allen Creations and Allsun Group (ACC)</vt:lpstr>
      <vt:lpstr>Organization Chart</vt:lpstr>
      <vt:lpstr>Certificates</vt:lpstr>
      <vt:lpstr>Major Products</vt:lpstr>
      <vt:lpstr>USB</vt:lpstr>
      <vt:lpstr>Probe Pin</vt:lpstr>
      <vt:lpstr>Pin Header</vt:lpstr>
      <vt:lpstr>FPC Connector</vt:lpstr>
      <vt:lpstr>Manufacturing Facilities</vt:lpstr>
      <vt:lpstr>Manufacturing Equipments</vt:lpstr>
      <vt:lpstr>Production Line Overview</vt:lpstr>
      <vt:lpstr>Production Line Overview</vt:lpstr>
      <vt:lpstr>QC Organization Chart</vt:lpstr>
      <vt:lpstr>Customer Complaints Handling Procedure </vt:lpstr>
      <vt:lpstr>Dimension Measuring Equipments</vt:lpstr>
      <vt:lpstr>Electrical Testing Equipments</vt:lpstr>
      <vt:lpstr>Mechanical Testing Equipments</vt:lpstr>
      <vt:lpstr>Environmental Testing Equipments</vt:lpstr>
      <vt:lpstr>Material Analysis Equipments</vt:lpstr>
      <vt:lpstr>Major Customers</vt:lpstr>
      <vt:lpstr>End of 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Raven</dc:creator>
  <cp:lastModifiedBy>User</cp:lastModifiedBy>
  <cp:revision>244</cp:revision>
  <dcterms:modified xsi:type="dcterms:W3CDTF">2024-02-16T06:30:39Z</dcterms:modified>
</cp:coreProperties>
</file>